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charts/chart7.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notesSlides/notesSlide25.xml" ContentType="application/vnd.openxmlformats-officedocument.presentationml.notesSlide+xml"/>
  <Override PartName="/ppt/charts/chart10.xml" ContentType="application/vnd.openxmlformats-officedocument.drawingml.chart+xml"/>
  <Override PartName="/ppt/notesSlides/notesSlide26.xml" ContentType="application/vnd.openxmlformats-officedocument.presentationml.notesSlide+xml"/>
  <Override PartName="/ppt/charts/chart11.xml" ContentType="application/vnd.openxmlformats-officedocument.drawingml.chart+xml"/>
  <Override PartName="/ppt/notesSlides/notesSlide27.xml" ContentType="application/vnd.openxmlformats-officedocument.presentationml.notesSlide+xml"/>
  <Override PartName="/ppt/charts/chart12.xml" ContentType="application/vnd.openxmlformats-officedocument.drawingml.chart+xml"/>
  <Override PartName="/ppt/notesSlides/notesSlide28.xml" ContentType="application/vnd.openxmlformats-officedocument.presentationml.notesSlide+xml"/>
  <Override PartName="/ppt/charts/chart13.xml" ContentType="application/vnd.openxmlformats-officedocument.drawingml.chart+xml"/>
  <Override PartName="/ppt/drawings/drawing2.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7" r:id="rId3"/>
  </p:sldMasterIdLst>
  <p:notesMasterIdLst>
    <p:notesMasterId r:id="rId55"/>
  </p:notesMasterIdLst>
  <p:sldIdLst>
    <p:sldId id="257" r:id="rId4"/>
    <p:sldId id="455" r:id="rId5"/>
    <p:sldId id="291" r:id="rId6"/>
    <p:sldId id="293" r:id="rId7"/>
    <p:sldId id="294" r:id="rId8"/>
    <p:sldId id="458" r:id="rId9"/>
    <p:sldId id="459" r:id="rId10"/>
    <p:sldId id="460" r:id="rId11"/>
    <p:sldId id="468" r:id="rId12"/>
    <p:sldId id="461" r:id="rId13"/>
    <p:sldId id="462" r:id="rId14"/>
    <p:sldId id="463" r:id="rId15"/>
    <p:sldId id="464" r:id="rId16"/>
    <p:sldId id="465" r:id="rId17"/>
    <p:sldId id="466" r:id="rId18"/>
    <p:sldId id="467" r:id="rId19"/>
    <p:sldId id="469" r:id="rId20"/>
    <p:sldId id="470" r:id="rId21"/>
    <p:sldId id="472" r:id="rId22"/>
    <p:sldId id="451" r:id="rId23"/>
    <p:sldId id="414" r:id="rId24"/>
    <p:sldId id="308" r:id="rId25"/>
    <p:sldId id="309" r:id="rId26"/>
    <p:sldId id="473" r:id="rId27"/>
    <p:sldId id="313" r:id="rId28"/>
    <p:sldId id="373" r:id="rId29"/>
    <p:sldId id="474" r:id="rId30"/>
    <p:sldId id="316" r:id="rId31"/>
    <p:sldId id="475" r:id="rId32"/>
    <p:sldId id="476" r:id="rId33"/>
    <p:sldId id="379" r:id="rId34"/>
    <p:sldId id="326" r:id="rId35"/>
    <p:sldId id="327" r:id="rId36"/>
    <p:sldId id="477" r:id="rId37"/>
    <p:sldId id="409" r:id="rId38"/>
    <p:sldId id="478" r:id="rId39"/>
    <p:sldId id="479" r:id="rId40"/>
    <p:sldId id="480" r:id="rId41"/>
    <p:sldId id="481" r:id="rId42"/>
    <p:sldId id="482" r:id="rId43"/>
    <p:sldId id="483" r:id="rId44"/>
    <p:sldId id="484" r:id="rId45"/>
    <p:sldId id="485" r:id="rId46"/>
    <p:sldId id="486" r:id="rId47"/>
    <p:sldId id="487" r:id="rId48"/>
    <p:sldId id="488" r:id="rId49"/>
    <p:sldId id="489" r:id="rId50"/>
    <p:sldId id="490" r:id="rId51"/>
    <p:sldId id="491" r:id="rId52"/>
    <p:sldId id="492" r:id="rId53"/>
    <p:sldId id="493"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83" autoAdjust="0"/>
    <p:restoredTop sz="69444" autoAdjust="0"/>
  </p:normalViewPr>
  <p:slideViewPr>
    <p:cSldViewPr snapToGrid="0" snapToObjects="1">
      <p:cViewPr varScale="1">
        <p:scale>
          <a:sx n="48" d="100"/>
          <a:sy n="48" d="100"/>
        </p:scale>
        <p:origin x="1812"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kalithomas:Documents:MOW%20Project:MOWAA%20presentation%20docs:baseline%20tables_for%20pres.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kalithomas:Documents:job%20talk%20figur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kalithomas:Documents:job%20talk%20figures.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Work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kalithomas:Documents:MOW%20Project:baseline%20tables_for%20pre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kalithomas:Documents:MOW%20Project:baseline%20tables_for%20pre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kalithomas:Documents:baseline%20compared%20to%20other%20survey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kalithomas:Documents:new%20comparison%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kalithomas:Library:Mail%20Downloads:interviewers%20observation%20questionairre%20excel%20tables%20complet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kalithomas:Library:Mail%20Downloads:interviewers%20observation%20questionairre%20excel%20tables%20complet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kalithomas:Documents:MOW%20Project:attrition%20table%205%20sites.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6963873199658601"/>
          <c:y val="2.3941177025038798E-2"/>
          <c:w val="0.509308326072204"/>
          <c:h val="0.90581143366863104"/>
        </c:manualLayout>
      </c:layout>
      <c:barChart>
        <c:barDir val="bar"/>
        <c:grouping val="clustered"/>
        <c:varyColors val="0"/>
        <c:ser>
          <c:idx val="1"/>
          <c:order val="1"/>
          <c:invertIfNegative val="0"/>
          <c:cat>
            <c:multiLvlStrRef>
              <c:f>'Total Sample'!$I$5:$I$6</c:f>
            </c:multiLvlStrRef>
          </c:cat>
          <c:val>
            <c:numRef>
              <c:f>'Total Sample'!$J$5:$J$6</c:f>
            </c:numRef>
          </c:val>
        </c:ser>
        <c:ser>
          <c:idx val="0"/>
          <c:order val="0"/>
          <c:spPr>
            <a:solidFill>
              <a:srgbClr val="1F497D"/>
            </a:solidFill>
          </c:spPr>
          <c:invertIfNegative val="0"/>
          <c:dLbls>
            <c:dLbl>
              <c:idx val="0"/>
              <c:tx>
                <c:rich>
                  <a:bodyPr/>
                  <a:lstStyle/>
                  <a:p>
                    <a:r>
                      <a:rPr lang="en-US" smtClean="0"/>
                      <a:t>63%</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 Sample'!$I$5:$I$6</c:f>
              <c:strCache>
                <c:ptCount val="2"/>
                <c:pt idx="0">
                  <c:v>Do you have someone to help you over a long period of time with personal care activities?</c:v>
                </c:pt>
                <c:pt idx="1">
                  <c:v>Do you sometimes need the help of another person with personal care needs?</c:v>
                </c:pt>
              </c:strCache>
            </c:strRef>
          </c:cat>
          <c:val>
            <c:numRef>
              <c:f>'Total Sample'!$J$5:$J$6</c:f>
              <c:numCache>
                <c:formatCode>0%</c:formatCode>
                <c:ptCount val="2"/>
                <c:pt idx="0">
                  <c:v>0.60690000000000099</c:v>
                </c:pt>
                <c:pt idx="1">
                  <c:v>0.58479999999999999</c:v>
                </c:pt>
              </c:numCache>
            </c:numRef>
          </c:val>
        </c:ser>
        <c:dLbls>
          <c:showLegendKey val="0"/>
          <c:showVal val="0"/>
          <c:showCatName val="0"/>
          <c:showSerName val="0"/>
          <c:showPercent val="0"/>
          <c:showBubbleSize val="0"/>
        </c:dLbls>
        <c:gapWidth val="150"/>
        <c:axId val="235169016"/>
        <c:axId val="235169408"/>
      </c:barChart>
      <c:catAx>
        <c:axId val="235169016"/>
        <c:scaling>
          <c:orientation val="minMax"/>
        </c:scaling>
        <c:delete val="0"/>
        <c:axPos val="l"/>
        <c:numFmt formatCode="General" sourceLinked="0"/>
        <c:majorTickMark val="out"/>
        <c:minorTickMark val="none"/>
        <c:tickLblPos val="nextTo"/>
        <c:spPr>
          <a:ln>
            <a:solidFill>
              <a:srgbClr val="003952"/>
            </a:solidFill>
          </a:ln>
        </c:spPr>
        <c:crossAx val="235169408"/>
        <c:crosses val="autoZero"/>
        <c:auto val="1"/>
        <c:lblAlgn val="ctr"/>
        <c:lblOffset val="100"/>
        <c:noMultiLvlLbl val="0"/>
      </c:catAx>
      <c:valAx>
        <c:axId val="235169408"/>
        <c:scaling>
          <c:orientation val="minMax"/>
          <c:min val="0"/>
        </c:scaling>
        <c:delete val="0"/>
        <c:axPos val="b"/>
        <c:majorGridlines>
          <c:spPr>
            <a:ln>
              <a:solidFill>
                <a:srgbClr val="003952"/>
              </a:solidFill>
            </a:ln>
          </c:spPr>
        </c:majorGridlines>
        <c:numFmt formatCode="0%" sourceLinked="1"/>
        <c:majorTickMark val="out"/>
        <c:minorTickMark val="none"/>
        <c:tickLblPos val="nextTo"/>
        <c:crossAx val="235169016"/>
        <c:crosses val="autoZero"/>
        <c:crossBetween val="between"/>
      </c:valAx>
      <c:spPr>
        <a:ln>
          <a:solidFill>
            <a:sysClr val="windowText" lastClr="000000"/>
          </a:solidFill>
        </a:ln>
      </c:spPr>
    </c:plotArea>
    <c:plotVisOnly val="1"/>
    <c:dispBlanksAs val="gap"/>
    <c:showDLblsOverMax val="0"/>
  </c:chart>
  <c:txPr>
    <a:bodyPr/>
    <a:lstStyle/>
    <a:p>
      <a:pPr>
        <a:defRPr sz="2400">
          <a:solidFill>
            <a:srgbClr val="000000"/>
          </a:solidFil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6381719646155297E-2"/>
          <c:y val="4.0968076849059502E-2"/>
          <c:w val="0.70305652765626503"/>
          <c:h val="0.85702357708182797"/>
        </c:manualLayout>
      </c:layout>
      <c:barChart>
        <c:barDir val="col"/>
        <c:grouping val="clustered"/>
        <c:varyColors val="0"/>
        <c:ser>
          <c:idx val="1"/>
          <c:order val="0"/>
          <c:tx>
            <c:strRef>
              <c:f>Sheet1!$D$3</c:f>
              <c:strCache>
                <c:ptCount val="1"/>
                <c:pt idx="0">
                  <c:v>Control</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Sheet1!$E$2:$F$2</c:f>
              <c:strCache>
                <c:ptCount val="2"/>
                <c:pt idx="0">
                  <c:v>Full Sample (n=292)</c:v>
                </c:pt>
                <c:pt idx="1">
                  <c:v>Live Alone (n=148)</c:v>
                </c:pt>
              </c:strCache>
            </c:strRef>
          </c:cat>
          <c:val>
            <c:numRef>
              <c:f>Sheet1!$E$3:$F$3</c:f>
              <c:numCache>
                <c:formatCode>0%</c:formatCode>
                <c:ptCount val="2"/>
                <c:pt idx="0">
                  <c:v>0.38</c:v>
                </c:pt>
                <c:pt idx="1">
                  <c:v>0.32</c:v>
                </c:pt>
              </c:numCache>
            </c:numRef>
          </c:val>
        </c:ser>
        <c:ser>
          <c:idx val="2"/>
          <c:order val="1"/>
          <c:tx>
            <c:strRef>
              <c:f>Sheet1!$D$4</c:f>
              <c:strCache>
                <c:ptCount val="1"/>
                <c:pt idx="0">
                  <c:v>Daily</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Sheet1!$E$2:$F$2</c:f>
              <c:strCache>
                <c:ptCount val="2"/>
                <c:pt idx="0">
                  <c:v>Full Sample (n=292)</c:v>
                </c:pt>
                <c:pt idx="1">
                  <c:v>Live Alone (n=148)</c:v>
                </c:pt>
              </c:strCache>
            </c:strRef>
          </c:cat>
          <c:val>
            <c:numRef>
              <c:f>Sheet1!$E$4:$F$4</c:f>
              <c:numCache>
                <c:formatCode>0%</c:formatCode>
                <c:ptCount val="2"/>
                <c:pt idx="0">
                  <c:v>0.46</c:v>
                </c:pt>
                <c:pt idx="1">
                  <c:v>0.51</c:v>
                </c:pt>
              </c:numCache>
            </c:numRef>
          </c:val>
        </c:ser>
        <c:ser>
          <c:idx val="0"/>
          <c:order val="2"/>
          <c:tx>
            <c:strRef>
              <c:f>Sheet1!$D$5</c:f>
              <c:strCache>
                <c:ptCount val="1"/>
                <c:pt idx="0">
                  <c:v>Frozen, Once Weekly</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Sheet1!$E$2:$F$2</c:f>
              <c:strCache>
                <c:ptCount val="2"/>
                <c:pt idx="0">
                  <c:v>Full Sample (n=292)</c:v>
                </c:pt>
                <c:pt idx="1">
                  <c:v>Live Alone (n=148)</c:v>
                </c:pt>
              </c:strCache>
            </c:strRef>
          </c:cat>
          <c:val>
            <c:numRef>
              <c:f>Sheet1!$E$5:$F$5</c:f>
              <c:numCache>
                <c:formatCode>0%</c:formatCode>
                <c:ptCount val="2"/>
                <c:pt idx="0">
                  <c:v>0.46</c:v>
                </c:pt>
                <c:pt idx="1">
                  <c:v>0.55000000000000004</c:v>
                </c:pt>
              </c:numCache>
            </c:numRef>
          </c:val>
        </c:ser>
        <c:dLbls>
          <c:showLegendKey val="0"/>
          <c:showVal val="1"/>
          <c:showCatName val="0"/>
          <c:showSerName val="0"/>
          <c:showPercent val="0"/>
          <c:showBubbleSize val="0"/>
        </c:dLbls>
        <c:gapWidth val="150"/>
        <c:axId val="298141072"/>
        <c:axId val="298141464"/>
      </c:barChart>
      <c:catAx>
        <c:axId val="298141072"/>
        <c:scaling>
          <c:orientation val="minMax"/>
        </c:scaling>
        <c:delete val="0"/>
        <c:axPos val="b"/>
        <c:numFmt formatCode="General" sourceLinked="0"/>
        <c:majorTickMark val="out"/>
        <c:minorTickMark val="none"/>
        <c:tickLblPos val="nextTo"/>
        <c:txPr>
          <a:bodyPr/>
          <a:lstStyle/>
          <a:p>
            <a:pPr>
              <a:defRPr sz="2000"/>
            </a:pPr>
            <a:endParaRPr lang="en-US"/>
          </a:p>
        </c:txPr>
        <c:crossAx val="298141464"/>
        <c:crosses val="autoZero"/>
        <c:auto val="1"/>
        <c:lblAlgn val="ctr"/>
        <c:lblOffset val="100"/>
        <c:noMultiLvlLbl val="0"/>
      </c:catAx>
      <c:valAx>
        <c:axId val="298141464"/>
        <c:scaling>
          <c:orientation val="minMax"/>
          <c:max val="0.7"/>
        </c:scaling>
        <c:delete val="0"/>
        <c:axPos val="l"/>
        <c:majorGridlines/>
        <c:numFmt formatCode="0%" sourceLinked="1"/>
        <c:majorTickMark val="out"/>
        <c:minorTickMark val="none"/>
        <c:tickLblPos val="nextTo"/>
        <c:crossAx val="298141072"/>
        <c:crosses val="autoZero"/>
        <c:crossBetween val="between"/>
      </c:valAx>
    </c:plotArea>
    <c:legend>
      <c:legendPos val="r"/>
      <c:layout>
        <c:manualLayout>
          <c:xMode val="edge"/>
          <c:yMode val="edge"/>
          <c:x val="0.81030244483328495"/>
          <c:y val="0.29517452970782099"/>
          <c:w val="0.17735187615437001"/>
          <c:h val="0.31985767448828001"/>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1"/>
          <c:order val="0"/>
          <c:invertIfNegative val="0"/>
          <c:dPt>
            <c:idx val="0"/>
            <c:invertIfNegative val="0"/>
            <c:bubble3D val="0"/>
            <c:spPr>
              <a:solidFill>
                <a:schemeClr val="accent2"/>
              </a:solidFill>
            </c:spPr>
          </c:dPt>
          <c:dPt>
            <c:idx val="1"/>
            <c:invertIfNegative val="0"/>
            <c:bubble3D val="0"/>
            <c:spPr>
              <a:solidFill>
                <a:srgbClr val="9BBB59"/>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Sheet1!$F$16:$F$17</c:f>
              <c:strCache>
                <c:ptCount val="2"/>
                <c:pt idx="0">
                  <c:v>Daily</c:v>
                </c:pt>
                <c:pt idx="1">
                  <c:v>Frozen, Once Weekly</c:v>
                </c:pt>
              </c:strCache>
            </c:strRef>
          </c:cat>
          <c:val>
            <c:numRef>
              <c:f>Sheet1!$G$16:$G$17</c:f>
              <c:numCache>
                <c:formatCode>0%</c:formatCode>
                <c:ptCount val="2"/>
                <c:pt idx="0">
                  <c:v>0.77</c:v>
                </c:pt>
                <c:pt idx="1">
                  <c:v>0.65</c:v>
                </c:pt>
              </c:numCache>
            </c:numRef>
          </c:val>
        </c:ser>
        <c:dLbls>
          <c:showLegendKey val="0"/>
          <c:showVal val="0"/>
          <c:showCatName val="0"/>
          <c:showSerName val="0"/>
          <c:showPercent val="0"/>
          <c:showBubbleSize val="0"/>
        </c:dLbls>
        <c:gapWidth val="150"/>
        <c:axId val="298142248"/>
        <c:axId val="303876176"/>
      </c:barChart>
      <c:catAx>
        <c:axId val="298142248"/>
        <c:scaling>
          <c:orientation val="minMax"/>
        </c:scaling>
        <c:delete val="0"/>
        <c:axPos val="b"/>
        <c:numFmt formatCode="General" sourceLinked="0"/>
        <c:majorTickMark val="out"/>
        <c:minorTickMark val="none"/>
        <c:tickLblPos val="nextTo"/>
        <c:crossAx val="303876176"/>
        <c:crosses val="autoZero"/>
        <c:auto val="1"/>
        <c:lblAlgn val="ctr"/>
        <c:lblOffset val="100"/>
        <c:noMultiLvlLbl val="0"/>
      </c:catAx>
      <c:valAx>
        <c:axId val="303876176"/>
        <c:scaling>
          <c:orientation val="minMax"/>
          <c:max val="1"/>
          <c:min val="0"/>
        </c:scaling>
        <c:delete val="0"/>
        <c:axPos val="l"/>
        <c:majorGridlines/>
        <c:numFmt formatCode="0%" sourceLinked="1"/>
        <c:majorTickMark val="out"/>
        <c:minorTickMark val="none"/>
        <c:tickLblPos val="nextTo"/>
        <c:crossAx val="298142248"/>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dPt>
            <c:idx val="0"/>
            <c:invertIfNegative val="0"/>
            <c:bubble3D val="0"/>
            <c:spPr>
              <a:solidFill>
                <a:schemeClr val="accent2"/>
              </a:solidFill>
            </c:spPr>
          </c:dPt>
          <c:dPt>
            <c:idx val="1"/>
            <c:invertIfNegative val="0"/>
            <c:bubble3D val="0"/>
            <c:spPr>
              <a:solidFill>
                <a:schemeClr val="accent3"/>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Sheet1!$F$12:$F$13</c:f>
              <c:strCache>
                <c:ptCount val="2"/>
                <c:pt idx="0">
                  <c:v>Daily</c:v>
                </c:pt>
                <c:pt idx="1">
                  <c:v>Frozen, Once Weekly</c:v>
                </c:pt>
              </c:strCache>
            </c:strRef>
          </c:cat>
          <c:val>
            <c:numRef>
              <c:f>Sheet1!$G$12:$G$13</c:f>
              <c:numCache>
                <c:formatCode>0%</c:formatCode>
                <c:ptCount val="2"/>
                <c:pt idx="0">
                  <c:v>0.8</c:v>
                </c:pt>
                <c:pt idx="1">
                  <c:v>0.7</c:v>
                </c:pt>
              </c:numCache>
            </c:numRef>
          </c:val>
        </c:ser>
        <c:dLbls>
          <c:showLegendKey val="0"/>
          <c:showVal val="0"/>
          <c:showCatName val="0"/>
          <c:showSerName val="0"/>
          <c:showPercent val="0"/>
          <c:showBubbleSize val="0"/>
        </c:dLbls>
        <c:gapWidth val="150"/>
        <c:axId val="303876960"/>
        <c:axId val="303877352"/>
      </c:barChart>
      <c:catAx>
        <c:axId val="303876960"/>
        <c:scaling>
          <c:orientation val="minMax"/>
        </c:scaling>
        <c:delete val="0"/>
        <c:axPos val="b"/>
        <c:numFmt formatCode="General" sourceLinked="0"/>
        <c:majorTickMark val="out"/>
        <c:minorTickMark val="none"/>
        <c:tickLblPos val="nextTo"/>
        <c:crossAx val="303877352"/>
        <c:crosses val="autoZero"/>
        <c:auto val="1"/>
        <c:lblAlgn val="ctr"/>
        <c:lblOffset val="100"/>
        <c:noMultiLvlLbl val="0"/>
      </c:catAx>
      <c:valAx>
        <c:axId val="303877352"/>
        <c:scaling>
          <c:orientation val="minMax"/>
          <c:max val="1"/>
          <c:min val="0"/>
        </c:scaling>
        <c:delete val="0"/>
        <c:axPos val="l"/>
        <c:majorGridlines/>
        <c:numFmt formatCode="0%" sourceLinked="1"/>
        <c:majorTickMark val="out"/>
        <c:minorTickMark val="none"/>
        <c:tickLblPos val="nextTo"/>
        <c:crossAx val="303876960"/>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6381719646155297E-2"/>
          <c:y val="4.0968076849059502E-2"/>
          <c:w val="0.69119361815884095"/>
          <c:h val="0.80314774999265304"/>
        </c:manualLayout>
      </c:layout>
      <c:barChart>
        <c:barDir val="col"/>
        <c:grouping val="clustered"/>
        <c:varyColors val="0"/>
        <c:ser>
          <c:idx val="0"/>
          <c:order val="0"/>
          <c:tx>
            <c:strRef>
              <c:f>Sheet1!$I$3</c:f>
              <c:strCache>
                <c:ptCount val="1"/>
                <c:pt idx="0">
                  <c:v>Control</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Sheet1!$J$2:$K$2</c:f>
              <c:strCache>
                <c:ptCount val="2"/>
                <c:pt idx="0">
                  <c:v>Hospitalization among Full Sample (n=454)</c:v>
                </c:pt>
                <c:pt idx="1">
                  <c:v>Falls among Previous Fallers (n=116)</c:v>
                </c:pt>
              </c:strCache>
            </c:strRef>
          </c:cat>
          <c:val>
            <c:numRef>
              <c:f>Sheet1!$J$3:$K$3</c:f>
              <c:numCache>
                <c:formatCode>0%</c:formatCode>
                <c:ptCount val="2"/>
                <c:pt idx="0">
                  <c:v>0.2</c:v>
                </c:pt>
                <c:pt idx="1">
                  <c:v>0.54</c:v>
                </c:pt>
              </c:numCache>
            </c:numRef>
          </c:val>
        </c:ser>
        <c:ser>
          <c:idx val="1"/>
          <c:order val="1"/>
          <c:tx>
            <c:strRef>
              <c:f>Sheet1!$I$4</c:f>
              <c:strCache>
                <c:ptCount val="1"/>
                <c:pt idx="0">
                  <c:v>Daily</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Sheet1!$J$2:$K$2</c:f>
              <c:strCache>
                <c:ptCount val="2"/>
                <c:pt idx="0">
                  <c:v>Hospitalization among Full Sample (n=454)</c:v>
                </c:pt>
                <c:pt idx="1">
                  <c:v>Falls among Previous Fallers (n=116)</c:v>
                </c:pt>
              </c:strCache>
            </c:strRef>
          </c:cat>
          <c:val>
            <c:numRef>
              <c:f>Sheet1!$J$4:$K$4</c:f>
              <c:numCache>
                <c:formatCode>0%</c:formatCode>
                <c:ptCount val="2"/>
                <c:pt idx="0">
                  <c:v>0.14000000000000001</c:v>
                </c:pt>
                <c:pt idx="1">
                  <c:v>0.21</c:v>
                </c:pt>
              </c:numCache>
            </c:numRef>
          </c:val>
        </c:ser>
        <c:ser>
          <c:idx val="2"/>
          <c:order val="2"/>
          <c:tx>
            <c:strRef>
              <c:f>Sheet1!$I$5</c:f>
              <c:strCache>
                <c:ptCount val="1"/>
                <c:pt idx="0">
                  <c:v>Frozen, Once Weekly</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Sheet1!$J$2:$K$2</c:f>
              <c:strCache>
                <c:ptCount val="2"/>
                <c:pt idx="0">
                  <c:v>Hospitalization among Full Sample (n=454)</c:v>
                </c:pt>
                <c:pt idx="1">
                  <c:v>Falls among Previous Fallers (n=116)</c:v>
                </c:pt>
              </c:strCache>
            </c:strRef>
          </c:cat>
          <c:val>
            <c:numRef>
              <c:f>Sheet1!$J$5:$K$5</c:f>
              <c:numCache>
                <c:formatCode>0%</c:formatCode>
                <c:ptCount val="2"/>
                <c:pt idx="0">
                  <c:v>0.13</c:v>
                </c:pt>
                <c:pt idx="1">
                  <c:v>0.41</c:v>
                </c:pt>
              </c:numCache>
            </c:numRef>
          </c:val>
        </c:ser>
        <c:dLbls>
          <c:showLegendKey val="0"/>
          <c:showVal val="1"/>
          <c:showCatName val="0"/>
          <c:showSerName val="0"/>
          <c:showPercent val="0"/>
          <c:showBubbleSize val="0"/>
        </c:dLbls>
        <c:gapWidth val="150"/>
        <c:axId val="304042080"/>
        <c:axId val="304042472"/>
      </c:barChart>
      <c:catAx>
        <c:axId val="304042080"/>
        <c:scaling>
          <c:orientation val="minMax"/>
        </c:scaling>
        <c:delete val="0"/>
        <c:axPos val="b"/>
        <c:numFmt formatCode="General" sourceLinked="0"/>
        <c:majorTickMark val="out"/>
        <c:minorTickMark val="none"/>
        <c:tickLblPos val="nextTo"/>
        <c:txPr>
          <a:bodyPr/>
          <a:lstStyle/>
          <a:p>
            <a:pPr>
              <a:defRPr sz="1800"/>
            </a:pPr>
            <a:endParaRPr lang="en-US"/>
          </a:p>
        </c:txPr>
        <c:crossAx val="304042472"/>
        <c:crosses val="autoZero"/>
        <c:auto val="1"/>
        <c:lblAlgn val="ctr"/>
        <c:lblOffset val="100"/>
        <c:noMultiLvlLbl val="0"/>
      </c:catAx>
      <c:valAx>
        <c:axId val="304042472"/>
        <c:scaling>
          <c:orientation val="minMax"/>
        </c:scaling>
        <c:delete val="0"/>
        <c:axPos val="l"/>
        <c:majorGridlines/>
        <c:numFmt formatCode="0%" sourceLinked="1"/>
        <c:majorTickMark val="out"/>
        <c:minorTickMark val="none"/>
        <c:tickLblPos val="nextTo"/>
        <c:crossAx val="304042080"/>
        <c:crosses val="autoZero"/>
        <c:crossBetween val="between"/>
      </c:valAx>
    </c:plotArea>
    <c:legend>
      <c:legendPos val="r"/>
      <c:layout>
        <c:manualLayout>
          <c:xMode val="edge"/>
          <c:yMode val="edge"/>
          <c:x val="0.81956170409254403"/>
          <c:y val="0.32604088897766098"/>
          <c:w val="0.178895086030913"/>
          <c:h val="0.29740941320112402"/>
        </c:manualLayout>
      </c:layout>
      <c:overlay val="0"/>
    </c:legend>
    <c:plotVisOnly val="1"/>
    <c:dispBlanksAs val="gap"/>
    <c:showDLblsOverMax val="0"/>
  </c:chart>
  <c:txPr>
    <a:bodyPr/>
    <a:lstStyle/>
    <a:p>
      <a:pPr>
        <a:defRPr sz="16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8199673154063301"/>
          <c:y val="9.6520674163708298E-2"/>
          <c:w val="0.63915119100678397"/>
          <c:h val="0.57032635927425801"/>
        </c:manualLayout>
      </c:layout>
      <c:doughnut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Sheet3!$B$9:$B$10</c:f>
              <c:strCache>
                <c:ptCount val="2"/>
                <c:pt idx="0">
                  <c:v>Yes</c:v>
                </c:pt>
                <c:pt idx="1">
                  <c:v>No</c:v>
                </c:pt>
              </c:strCache>
            </c:strRef>
          </c:cat>
          <c:val>
            <c:numRef>
              <c:f>Sheet3!$C$9:$C$10</c:f>
              <c:numCache>
                <c:formatCode>0%</c:formatCode>
                <c:ptCount val="2"/>
                <c:pt idx="0">
                  <c:v>0.8569</c:v>
                </c:pt>
                <c:pt idx="1">
                  <c:v>0.1283</c:v>
                </c:pt>
              </c:numCache>
            </c:numRef>
          </c:val>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0.358659188827812"/>
          <c:y val="0.75214379790555097"/>
          <c:w val="0.28268162234437699"/>
          <c:h val="7.1076144458096499E-2"/>
        </c:manualLayout>
      </c:layout>
      <c:overlay val="0"/>
    </c:legend>
    <c:plotVisOnly val="1"/>
    <c:dispBlanksAs val="zero"/>
    <c:showDLblsOverMax val="0"/>
  </c:chart>
  <c:spPr>
    <a:noFill/>
  </c:spPr>
  <c:txPr>
    <a:bodyPr/>
    <a:lstStyle/>
    <a:p>
      <a:pPr>
        <a:defRPr sz="1600">
          <a:latin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Sheet3!$B$4:$B$7</c:f>
              <c:strCache>
                <c:ptCount val="4"/>
                <c:pt idx="0">
                  <c:v>Daily or almost daily</c:v>
                </c:pt>
                <c:pt idx="1">
                  <c:v>Once or twice a week</c:v>
                </c:pt>
                <c:pt idx="2">
                  <c:v>Once or twice a month</c:v>
                </c:pt>
                <c:pt idx="3">
                  <c:v>Less than once a month</c:v>
                </c:pt>
              </c:strCache>
            </c:strRef>
          </c:cat>
          <c:val>
            <c:numRef>
              <c:f>Sheet3!$C$4:$C$7</c:f>
              <c:numCache>
                <c:formatCode>0%</c:formatCode>
                <c:ptCount val="4"/>
                <c:pt idx="0">
                  <c:v>0.58199999999999996</c:v>
                </c:pt>
                <c:pt idx="1">
                  <c:v>0.22789999999999999</c:v>
                </c:pt>
                <c:pt idx="2">
                  <c:v>0.1</c:v>
                </c:pt>
                <c:pt idx="3">
                  <c:v>8.2000000000000003E-2</c:v>
                </c:pt>
              </c:numCache>
            </c:numRef>
          </c:val>
        </c:ser>
        <c:dLbls>
          <c:showLegendKey val="0"/>
          <c:showVal val="0"/>
          <c:showCatName val="0"/>
          <c:showSerName val="0"/>
          <c:showPercent val="0"/>
          <c:showBubbleSize val="0"/>
          <c:showLeaderLines val="1"/>
        </c:dLbls>
        <c:firstSliceAng val="0"/>
      </c:pieChart>
    </c:plotArea>
    <c:legend>
      <c:legendPos val="b"/>
      <c:overlay val="0"/>
      <c:txPr>
        <a:bodyPr/>
        <a:lstStyle/>
        <a:p>
          <a:pPr>
            <a:defRPr>
              <a:latin typeface="Arial"/>
              <a:cs typeface="Arial"/>
            </a:defRPr>
          </a:pPr>
          <a:endParaRPr lang="en-US"/>
        </a:p>
      </c:txPr>
    </c:legend>
    <c:plotVisOnly val="1"/>
    <c:dispBlanksAs val="zero"/>
    <c:showDLblsOverMax val="0"/>
  </c:chart>
  <c:spPr>
    <a:solidFill>
      <a:schemeClr val="bg1"/>
    </a:solidFill>
  </c:spPr>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'Sheet3 - Table 1 - Table 1'!$C$16</c:f>
              <c:strCache>
                <c:ptCount val="1"/>
                <c:pt idx="0">
                  <c:v>MTAM Seniors</c:v>
                </c:pt>
              </c:strCache>
            </c:strRef>
          </c:tx>
          <c:spPr>
            <a:ln w="47625">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'Sheet3 - Table 1 - Table 1'!$B$17:$B$21</c:f>
              <c:strCache>
                <c:ptCount val="5"/>
                <c:pt idx="0">
                  <c:v>Excellent</c:v>
                </c:pt>
                <c:pt idx="1">
                  <c:v>Very good</c:v>
                </c:pt>
                <c:pt idx="2">
                  <c:v>Good</c:v>
                </c:pt>
                <c:pt idx="3">
                  <c:v>Fair</c:v>
                </c:pt>
                <c:pt idx="4">
                  <c:v>Poor</c:v>
                </c:pt>
              </c:strCache>
            </c:strRef>
          </c:cat>
          <c:val>
            <c:numRef>
              <c:f>'Sheet3 - Table 1 - Table 1'!$C$17:$C$21</c:f>
              <c:numCache>
                <c:formatCode>0%</c:formatCode>
                <c:ptCount val="5"/>
                <c:pt idx="0">
                  <c:v>8.2000000000000007E-3</c:v>
                </c:pt>
                <c:pt idx="1">
                  <c:v>4.7600000000000003E-2</c:v>
                </c:pt>
                <c:pt idx="2">
                  <c:v>0.2233</c:v>
                </c:pt>
                <c:pt idx="3">
                  <c:v>0.4138</c:v>
                </c:pt>
                <c:pt idx="4">
                  <c:v>0.30209999999999998</c:v>
                </c:pt>
              </c:numCache>
            </c:numRef>
          </c:val>
        </c:ser>
        <c:ser>
          <c:idx val="1"/>
          <c:order val="1"/>
          <c:tx>
            <c:strRef>
              <c:f>'Sheet3 - Table 1 - Table 1'!$D$16</c:f>
              <c:strCache>
                <c:ptCount val="1"/>
                <c:pt idx="0">
                  <c:v>Seniors Nationally</c:v>
                </c:pt>
              </c:strCache>
            </c:strRef>
          </c:tx>
          <c:spPr>
            <a:ln w="47625">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'Sheet3 - Table 1 - Table 1'!$B$17:$B$21</c:f>
              <c:strCache>
                <c:ptCount val="5"/>
                <c:pt idx="0">
                  <c:v>Excellent</c:v>
                </c:pt>
                <c:pt idx="1">
                  <c:v>Very good</c:v>
                </c:pt>
                <c:pt idx="2">
                  <c:v>Good</c:v>
                </c:pt>
                <c:pt idx="3">
                  <c:v>Fair</c:v>
                </c:pt>
                <c:pt idx="4">
                  <c:v>Poor</c:v>
                </c:pt>
              </c:strCache>
            </c:strRef>
          </c:cat>
          <c:val>
            <c:numRef>
              <c:f>'Sheet3 - Table 1 - Table 1'!$D$17:$D$21</c:f>
              <c:numCache>
                <c:formatCode>0%</c:formatCode>
                <c:ptCount val="5"/>
                <c:pt idx="0">
                  <c:v>0.1138</c:v>
                </c:pt>
                <c:pt idx="1">
                  <c:v>0.24610000000000001</c:v>
                </c:pt>
                <c:pt idx="2">
                  <c:v>0.29420000000000002</c:v>
                </c:pt>
                <c:pt idx="3">
                  <c:v>0.19489999999999999</c:v>
                </c:pt>
                <c:pt idx="4">
                  <c:v>7.3099999999999998E-2</c:v>
                </c:pt>
              </c:numCache>
            </c:numRef>
          </c:val>
        </c:ser>
        <c:dLbls>
          <c:showLegendKey val="0"/>
          <c:showVal val="0"/>
          <c:showCatName val="0"/>
          <c:showSerName val="0"/>
          <c:showPercent val="0"/>
          <c:showBubbleSize val="0"/>
        </c:dLbls>
        <c:gapWidth val="150"/>
        <c:axId val="307187416"/>
        <c:axId val="307187808"/>
      </c:barChart>
      <c:catAx>
        <c:axId val="307187416"/>
        <c:scaling>
          <c:orientation val="minMax"/>
        </c:scaling>
        <c:delete val="0"/>
        <c:axPos val="b"/>
        <c:majorGridlines/>
        <c:numFmt formatCode="General" sourceLinked="0"/>
        <c:majorTickMark val="out"/>
        <c:minorTickMark val="none"/>
        <c:tickLblPos val="nextTo"/>
        <c:crossAx val="307187808"/>
        <c:crosses val="autoZero"/>
        <c:auto val="1"/>
        <c:lblAlgn val="ctr"/>
        <c:lblOffset val="100"/>
        <c:noMultiLvlLbl val="0"/>
      </c:catAx>
      <c:valAx>
        <c:axId val="307187808"/>
        <c:scaling>
          <c:orientation val="minMax"/>
        </c:scaling>
        <c:delete val="1"/>
        <c:axPos val="l"/>
        <c:majorGridlines>
          <c:spPr>
            <a:ln>
              <a:noFill/>
            </a:ln>
          </c:spPr>
        </c:majorGridlines>
        <c:numFmt formatCode="0%" sourceLinked="1"/>
        <c:majorTickMark val="out"/>
        <c:minorTickMark val="none"/>
        <c:tickLblPos val="nextTo"/>
        <c:crossAx val="307187416"/>
        <c:crosses val="autoZero"/>
        <c:crossBetween val="between"/>
      </c:valAx>
    </c:plotArea>
    <c:legend>
      <c:legendPos val="b"/>
      <c:layout/>
      <c:overlay val="0"/>
      <c:txPr>
        <a:bodyPr/>
        <a:lstStyle/>
        <a:p>
          <a:pPr rtl="0">
            <a:defRPr/>
          </a:pPr>
          <a:endParaRPr lang="en-US"/>
        </a:p>
      </c:txPr>
    </c:legend>
    <c:plotVisOnly val="1"/>
    <c:dispBlanksAs val="gap"/>
    <c:showDLblsOverMax val="0"/>
  </c:chart>
  <c:spPr>
    <a:noFill/>
  </c:spPr>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Sheet1!$C$102</c:f>
              <c:strCache>
                <c:ptCount val="1"/>
                <c:pt idx="0">
                  <c:v>MTAM Seniors</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Sheet1!$B$103:$B$104</c:f>
              <c:strCache>
                <c:ptCount val="2"/>
                <c:pt idx="0">
                  <c:v>Depression</c:v>
                </c:pt>
                <c:pt idx="1">
                  <c:v>Anxiety</c:v>
                </c:pt>
              </c:strCache>
            </c:strRef>
          </c:cat>
          <c:val>
            <c:numRef>
              <c:f>Sheet1!$C$103:$C$104</c:f>
              <c:numCache>
                <c:formatCode>0.0%</c:formatCode>
                <c:ptCount val="2"/>
                <c:pt idx="0">
                  <c:v>0.27600000000000002</c:v>
                </c:pt>
                <c:pt idx="1">
                  <c:v>0.308</c:v>
                </c:pt>
              </c:numCache>
            </c:numRef>
          </c:val>
        </c:ser>
        <c:ser>
          <c:idx val="1"/>
          <c:order val="1"/>
          <c:tx>
            <c:strRef>
              <c:f>Sheet1!$D$102</c:f>
              <c:strCache>
                <c:ptCount val="1"/>
                <c:pt idx="0">
                  <c:v>Seniors Nationally</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Sheet1!$B$103:$B$104</c:f>
              <c:strCache>
                <c:ptCount val="2"/>
                <c:pt idx="0">
                  <c:v>Depression</c:v>
                </c:pt>
                <c:pt idx="1">
                  <c:v>Anxiety</c:v>
                </c:pt>
              </c:strCache>
            </c:strRef>
          </c:cat>
          <c:val>
            <c:numRef>
              <c:f>Sheet1!$D$103:$D$104</c:f>
              <c:numCache>
                <c:formatCode>0.0%</c:formatCode>
                <c:ptCount val="2"/>
                <c:pt idx="0">
                  <c:v>0.13500000000000001</c:v>
                </c:pt>
                <c:pt idx="1">
                  <c:v>0.161</c:v>
                </c:pt>
              </c:numCache>
            </c:numRef>
          </c:val>
        </c:ser>
        <c:dLbls>
          <c:showLegendKey val="0"/>
          <c:showVal val="0"/>
          <c:showCatName val="0"/>
          <c:showSerName val="0"/>
          <c:showPercent val="0"/>
          <c:showBubbleSize val="0"/>
        </c:dLbls>
        <c:gapWidth val="150"/>
        <c:axId val="303215904"/>
        <c:axId val="303216296"/>
      </c:barChart>
      <c:catAx>
        <c:axId val="303215904"/>
        <c:scaling>
          <c:orientation val="minMax"/>
        </c:scaling>
        <c:delete val="0"/>
        <c:axPos val="b"/>
        <c:numFmt formatCode="General" sourceLinked="0"/>
        <c:majorTickMark val="out"/>
        <c:minorTickMark val="none"/>
        <c:tickLblPos val="nextTo"/>
        <c:crossAx val="303216296"/>
        <c:crosses val="autoZero"/>
        <c:auto val="1"/>
        <c:lblAlgn val="ctr"/>
        <c:lblOffset val="100"/>
        <c:noMultiLvlLbl val="0"/>
      </c:catAx>
      <c:valAx>
        <c:axId val="303216296"/>
        <c:scaling>
          <c:orientation val="minMax"/>
        </c:scaling>
        <c:delete val="1"/>
        <c:axPos val="l"/>
        <c:majorGridlines/>
        <c:numFmt formatCode="0%" sourceLinked="0"/>
        <c:majorTickMark val="out"/>
        <c:minorTickMark val="none"/>
        <c:tickLblPos val="nextTo"/>
        <c:crossAx val="303215904"/>
        <c:crosses val="autoZero"/>
        <c:crossBetween val="between"/>
      </c:valAx>
    </c:plotArea>
    <c:legend>
      <c:legendPos val="b"/>
      <c:layout/>
      <c:overlay val="0"/>
    </c:legend>
    <c:plotVisOnly val="1"/>
    <c:dispBlanksAs val="gap"/>
    <c:showDLblsOverMax val="0"/>
  </c:chart>
  <c:spPr>
    <a:ln>
      <a:noFill/>
    </a:ln>
  </c:spPr>
  <c:txPr>
    <a:bodyPr/>
    <a:lstStyle/>
    <a:p>
      <a:pPr>
        <a:defRPr sz="1800">
          <a:latin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80668416447944"/>
          <c:y val="3.08663592698394E-2"/>
          <c:w val="0.46918919510061202"/>
          <c:h val="0.75484001968199899"/>
        </c:manualLayout>
      </c:layout>
      <c:barChart>
        <c:barDir val="bar"/>
        <c:grouping val="clustered"/>
        <c:varyColors val="0"/>
        <c:ser>
          <c:idx val="0"/>
          <c:order val="0"/>
          <c:tx>
            <c:strRef>
              <c:f>Sheet3!$C$20</c:f>
              <c:strCache>
                <c:ptCount val="1"/>
                <c:pt idx="0">
                  <c:v>MTAM Seniors</c:v>
                </c:pt>
              </c:strCache>
            </c:strRef>
          </c:tx>
          <c:invertIfNegative val="0"/>
          <c:dLbls>
            <c:dLbl>
              <c:idx val="4"/>
              <c:layout>
                <c:manualLayout>
                  <c:x val="5.5555555555555497E-3"/>
                  <c:y val="2.8060326608944901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Sheet3!$B$21:$B$25</c:f>
              <c:strCache>
                <c:ptCount val="5"/>
                <c:pt idx="0">
                  <c:v>Broken or Boarded Windows</c:v>
                </c:pt>
                <c:pt idx="1">
                  <c:v>Crumbling Foundation or Open Holes</c:v>
                </c:pt>
                <c:pt idx="2">
                  <c:v>Missing Bricks, Siding, or Other Outside Materials</c:v>
                </c:pt>
                <c:pt idx="3">
                  <c:v>Roof Problems</c:v>
                </c:pt>
                <c:pt idx="4">
                  <c:v>Uneven Walking Surfaces</c:v>
                </c:pt>
              </c:strCache>
            </c:strRef>
          </c:cat>
          <c:val>
            <c:numRef>
              <c:f>Sheet3!$C$21:$C$25</c:f>
              <c:numCache>
                <c:formatCode>0.0%</c:formatCode>
                <c:ptCount val="5"/>
                <c:pt idx="0">
                  <c:v>0.1007</c:v>
                </c:pt>
                <c:pt idx="1">
                  <c:v>0.129</c:v>
                </c:pt>
                <c:pt idx="2">
                  <c:v>0.1288</c:v>
                </c:pt>
                <c:pt idx="3">
                  <c:v>0.1105</c:v>
                </c:pt>
                <c:pt idx="4">
                  <c:v>0.24629999999999999</c:v>
                </c:pt>
              </c:numCache>
            </c:numRef>
          </c:val>
        </c:ser>
        <c:ser>
          <c:idx val="1"/>
          <c:order val="1"/>
          <c:tx>
            <c:strRef>
              <c:f>Sheet3!$D$20</c:f>
              <c:strCache>
                <c:ptCount val="1"/>
                <c:pt idx="0">
                  <c:v>Seniors Nationally</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Sheet3!$B$21:$B$25</c:f>
              <c:strCache>
                <c:ptCount val="5"/>
                <c:pt idx="0">
                  <c:v>Broken or Boarded Windows</c:v>
                </c:pt>
                <c:pt idx="1">
                  <c:v>Crumbling Foundation or Open Holes</c:v>
                </c:pt>
                <c:pt idx="2">
                  <c:v>Missing Bricks, Siding, or Other Outside Materials</c:v>
                </c:pt>
                <c:pt idx="3">
                  <c:v>Roof Problems</c:v>
                </c:pt>
                <c:pt idx="4">
                  <c:v>Uneven Walking Surfaces</c:v>
                </c:pt>
              </c:strCache>
            </c:strRef>
          </c:cat>
          <c:val>
            <c:numRef>
              <c:f>Sheet3!$D$21:$D$25</c:f>
              <c:numCache>
                <c:formatCode>0.0%</c:formatCode>
                <c:ptCount val="5"/>
                <c:pt idx="0">
                  <c:v>5.67E-2</c:v>
                </c:pt>
                <c:pt idx="1">
                  <c:v>6.6299999999999998E-2</c:v>
                </c:pt>
                <c:pt idx="2">
                  <c:v>7.8700000000000006E-2</c:v>
                </c:pt>
                <c:pt idx="3">
                  <c:v>5.0799999999999998E-2</c:v>
                </c:pt>
                <c:pt idx="4">
                  <c:v>0.1467</c:v>
                </c:pt>
              </c:numCache>
            </c:numRef>
          </c:val>
        </c:ser>
        <c:dLbls>
          <c:showLegendKey val="0"/>
          <c:showVal val="0"/>
          <c:showCatName val="0"/>
          <c:showSerName val="0"/>
          <c:showPercent val="0"/>
          <c:showBubbleSize val="0"/>
        </c:dLbls>
        <c:gapWidth val="150"/>
        <c:axId val="303217080"/>
        <c:axId val="304181568"/>
      </c:barChart>
      <c:catAx>
        <c:axId val="303217080"/>
        <c:scaling>
          <c:orientation val="minMax"/>
        </c:scaling>
        <c:delete val="0"/>
        <c:axPos val="l"/>
        <c:numFmt formatCode="General" sourceLinked="0"/>
        <c:majorTickMark val="out"/>
        <c:minorTickMark val="none"/>
        <c:tickLblPos val="nextTo"/>
        <c:crossAx val="304181568"/>
        <c:crosses val="autoZero"/>
        <c:auto val="1"/>
        <c:lblAlgn val="ctr"/>
        <c:lblOffset val="100"/>
        <c:noMultiLvlLbl val="0"/>
      </c:catAx>
      <c:valAx>
        <c:axId val="304181568"/>
        <c:scaling>
          <c:orientation val="minMax"/>
          <c:max val="0.25"/>
        </c:scaling>
        <c:delete val="0"/>
        <c:axPos val="b"/>
        <c:majorGridlines/>
        <c:numFmt formatCode="0%" sourceLinked="0"/>
        <c:majorTickMark val="out"/>
        <c:minorTickMark val="none"/>
        <c:tickLblPos val="nextTo"/>
        <c:crossAx val="303217080"/>
        <c:crosses val="autoZero"/>
        <c:crossBetween val="between"/>
      </c:valAx>
    </c:plotArea>
    <c:legend>
      <c:legendPos val="b"/>
      <c:overlay val="0"/>
    </c:legend>
    <c:plotVisOnly val="1"/>
    <c:dispBlanksAs val="gap"/>
    <c:showDLblsOverMax val="0"/>
  </c:chart>
  <c:spPr>
    <a:noFill/>
  </c:spPr>
  <c:txPr>
    <a:bodyPr/>
    <a:lstStyle/>
    <a:p>
      <a:pPr>
        <a:defRPr sz="1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5077482502187202"/>
          <c:y val="3.08663592698394E-2"/>
          <c:w val="0.56436056430446202"/>
          <c:h val="0.75484001968199899"/>
        </c:manualLayout>
      </c:layout>
      <c:barChart>
        <c:barDir val="bar"/>
        <c:grouping val="clustered"/>
        <c:varyColors val="0"/>
        <c:ser>
          <c:idx val="0"/>
          <c:order val="0"/>
          <c:tx>
            <c:strRef>
              <c:f>Sheet2!$C$17</c:f>
              <c:strCache>
                <c:ptCount val="1"/>
                <c:pt idx="0">
                  <c:v>MTAM Seniors</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Sheet2!$B$18:$B$22</c:f>
              <c:strCache>
                <c:ptCount val="5"/>
                <c:pt idx="0">
                  <c:v>Peeling or Flaking Paint</c:v>
                </c:pt>
                <c:pt idx="1">
                  <c:v>Evidence of Pests</c:v>
                </c:pt>
                <c:pt idx="2">
                  <c:v>Broken Furniture or Lamps</c:v>
                </c:pt>
                <c:pt idx="3">
                  <c:v>Flooring in Need of Repair</c:v>
                </c:pt>
                <c:pt idx="4">
                  <c:v>Tripping Hazards</c:v>
                </c:pt>
              </c:strCache>
            </c:strRef>
          </c:cat>
          <c:val>
            <c:numRef>
              <c:f>Sheet2!$C$18:$C$22</c:f>
              <c:numCache>
                <c:formatCode>0.0%</c:formatCode>
                <c:ptCount val="5"/>
                <c:pt idx="0">
                  <c:v>0.16500000000000001</c:v>
                </c:pt>
                <c:pt idx="1">
                  <c:v>0.1037</c:v>
                </c:pt>
                <c:pt idx="2">
                  <c:v>0.1585</c:v>
                </c:pt>
                <c:pt idx="3">
                  <c:v>0.1636</c:v>
                </c:pt>
                <c:pt idx="4">
                  <c:v>0.2387</c:v>
                </c:pt>
              </c:numCache>
            </c:numRef>
          </c:val>
        </c:ser>
        <c:ser>
          <c:idx val="1"/>
          <c:order val="1"/>
          <c:tx>
            <c:strRef>
              <c:f>Sheet2!$D$17</c:f>
              <c:strCache>
                <c:ptCount val="1"/>
                <c:pt idx="0">
                  <c:v>Seniors Nationally</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Sheet2!$B$18:$B$22</c:f>
              <c:strCache>
                <c:ptCount val="5"/>
                <c:pt idx="0">
                  <c:v>Peeling or Flaking Paint</c:v>
                </c:pt>
                <c:pt idx="1">
                  <c:v>Evidence of Pests</c:v>
                </c:pt>
                <c:pt idx="2">
                  <c:v>Broken Furniture or Lamps</c:v>
                </c:pt>
                <c:pt idx="3">
                  <c:v>Flooring in Need of Repair</c:v>
                </c:pt>
                <c:pt idx="4">
                  <c:v>Tripping Hazards</c:v>
                </c:pt>
              </c:strCache>
            </c:strRef>
          </c:cat>
          <c:val>
            <c:numRef>
              <c:f>Sheet2!$D$18:$D$22</c:f>
              <c:numCache>
                <c:formatCode>0.0%</c:formatCode>
                <c:ptCount val="5"/>
                <c:pt idx="0">
                  <c:v>4.1700000000000001E-2</c:v>
                </c:pt>
                <c:pt idx="1">
                  <c:v>2.01E-2</c:v>
                </c:pt>
                <c:pt idx="2">
                  <c:v>2.8899999999999999E-2</c:v>
                </c:pt>
                <c:pt idx="3">
                  <c:v>5.1700000000000003E-2</c:v>
                </c:pt>
                <c:pt idx="4">
                  <c:v>0.112</c:v>
                </c:pt>
              </c:numCache>
            </c:numRef>
          </c:val>
        </c:ser>
        <c:dLbls>
          <c:showLegendKey val="0"/>
          <c:showVal val="0"/>
          <c:showCatName val="0"/>
          <c:showSerName val="0"/>
          <c:showPercent val="0"/>
          <c:showBubbleSize val="0"/>
        </c:dLbls>
        <c:gapWidth val="150"/>
        <c:axId val="304182352"/>
        <c:axId val="304182744"/>
      </c:barChart>
      <c:catAx>
        <c:axId val="304182352"/>
        <c:scaling>
          <c:orientation val="minMax"/>
        </c:scaling>
        <c:delete val="0"/>
        <c:axPos val="l"/>
        <c:numFmt formatCode="General" sourceLinked="0"/>
        <c:majorTickMark val="out"/>
        <c:minorTickMark val="none"/>
        <c:tickLblPos val="nextTo"/>
        <c:crossAx val="304182744"/>
        <c:crosses val="autoZero"/>
        <c:auto val="1"/>
        <c:lblAlgn val="ctr"/>
        <c:lblOffset val="100"/>
        <c:noMultiLvlLbl val="0"/>
      </c:catAx>
      <c:valAx>
        <c:axId val="304182744"/>
        <c:scaling>
          <c:orientation val="minMax"/>
          <c:max val="0.25"/>
        </c:scaling>
        <c:delete val="0"/>
        <c:axPos val="b"/>
        <c:majorGridlines/>
        <c:numFmt formatCode="0%" sourceLinked="0"/>
        <c:majorTickMark val="out"/>
        <c:minorTickMark val="none"/>
        <c:tickLblPos val="nextTo"/>
        <c:crossAx val="304182352"/>
        <c:crosses val="autoZero"/>
        <c:crossBetween val="between"/>
      </c:valAx>
    </c:plotArea>
    <c:legend>
      <c:legendPos val="b"/>
      <c:overlay val="0"/>
    </c:legend>
    <c:plotVisOnly val="1"/>
    <c:dispBlanksAs val="gap"/>
    <c:showDLblsOverMax val="0"/>
  </c:chart>
  <c:spPr>
    <a:noFill/>
  </c:spPr>
  <c:txPr>
    <a:bodyPr/>
    <a:lstStyle/>
    <a:p>
      <a:pPr>
        <a:defRPr sz="16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3100" b="0">
                <a:latin typeface="Minion"/>
                <a:cs typeface="Minion"/>
              </a:defRPr>
            </a:pPr>
            <a:r>
              <a:rPr lang="en-US" sz="3100" b="0" dirty="0" smtClean="0">
                <a:latin typeface="Minion"/>
                <a:cs typeface="Minion"/>
              </a:rPr>
              <a:t>Reasons for Attrition</a:t>
            </a:r>
            <a:endParaRPr lang="en-US" sz="3100" b="0" dirty="0">
              <a:latin typeface="Minion"/>
              <a:cs typeface="Minion"/>
            </a:endParaRPr>
          </a:p>
        </c:rich>
      </c:tx>
      <c:layout>
        <c:manualLayout>
          <c:xMode val="edge"/>
          <c:yMode val="edge"/>
          <c:x val="9.3807907766026002E-2"/>
          <c:y val="0"/>
        </c:manualLayout>
      </c:layout>
      <c:overlay val="0"/>
    </c:title>
    <c:autoTitleDeleted val="0"/>
    <c:plotArea>
      <c:layout>
        <c:manualLayout>
          <c:layoutTarget val="inner"/>
          <c:xMode val="edge"/>
          <c:yMode val="edge"/>
          <c:x val="0.22276729701181899"/>
          <c:y val="0.12643634219635599"/>
          <c:w val="0.54886525305852196"/>
          <c:h val="0.47349195480999701"/>
        </c:manualLayout>
      </c:layout>
      <c:pie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'[attrition table 5 sites.xlsx]Sheet1'!$A$2:$A$7</c:f>
              <c:strCache>
                <c:ptCount val="6"/>
                <c:pt idx="0">
                  <c:v>Moved/NH</c:v>
                </c:pt>
                <c:pt idx="1">
                  <c:v>No Longer Wanted/Needed Meals</c:v>
                </c:pt>
                <c:pt idx="2">
                  <c:v>Died</c:v>
                </c:pt>
                <c:pt idx="3">
                  <c:v>Hospital</c:v>
                </c:pt>
                <c:pt idx="4">
                  <c:v>Could Not Contact</c:v>
                </c:pt>
                <c:pt idx="5">
                  <c:v>Other</c:v>
                </c:pt>
              </c:strCache>
            </c:strRef>
          </c:cat>
          <c:val>
            <c:numRef>
              <c:f>'[attrition table 5 sites.xlsx]Sheet1'!$B$2:$B$7</c:f>
              <c:numCache>
                <c:formatCode>0%</c:formatCode>
                <c:ptCount val="6"/>
                <c:pt idx="0">
                  <c:v>0.22</c:v>
                </c:pt>
                <c:pt idx="1">
                  <c:v>0.26</c:v>
                </c:pt>
                <c:pt idx="2">
                  <c:v>0.1013</c:v>
                </c:pt>
                <c:pt idx="3">
                  <c:v>8.8599999999999998E-2</c:v>
                </c:pt>
                <c:pt idx="4">
                  <c:v>0.18990000000000001</c:v>
                </c:pt>
                <c:pt idx="5">
                  <c:v>0.14000000000000001</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4.04383468382098E-2"/>
          <c:y val="0.62443227205295004"/>
          <c:w val="0.92752320499566898"/>
          <c:h val="0.356244056449465"/>
        </c:manualLayout>
      </c:layout>
      <c:overlay val="0"/>
      <c:txPr>
        <a:bodyPr/>
        <a:lstStyle/>
        <a:p>
          <a:pPr>
            <a:defRPr sz="1600"/>
          </a:pPr>
          <a:endParaRPr lang="en-US"/>
        </a:p>
      </c:txPr>
    </c:legend>
    <c:plotVisOnly val="1"/>
    <c:dispBlanksAs val="zero"/>
    <c:showDLblsOverMax val="0"/>
  </c:chart>
  <c:spPr>
    <a:solidFill>
      <a:schemeClr val="bg1"/>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6381719646155297E-2"/>
          <c:y val="4.0968076849059502E-2"/>
          <c:w val="0.70922936716243801"/>
          <c:h val="0.85702357708182797"/>
        </c:manualLayout>
      </c:layout>
      <c:barChart>
        <c:barDir val="col"/>
        <c:grouping val="clustered"/>
        <c:varyColors val="0"/>
        <c:ser>
          <c:idx val="0"/>
          <c:order val="0"/>
          <c:tx>
            <c:strRef>
              <c:f>Sheet1!$A$3</c:f>
              <c:strCache>
                <c:ptCount val="1"/>
                <c:pt idx="0">
                  <c:v>Control</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Sheet1!$B$2:$C$2</c:f>
              <c:strCache>
                <c:ptCount val="2"/>
                <c:pt idx="0">
                  <c:v>Full Sample (n=242)</c:v>
                </c:pt>
                <c:pt idx="1">
                  <c:v>Live Alone (n=112)</c:v>
                </c:pt>
              </c:strCache>
            </c:strRef>
          </c:cat>
          <c:val>
            <c:numRef>
              <c:f>Sheet1!$B$3:$C$3</c:f>
              <c:numCache>
                <c:formatCode>0%</c:formatCode>
                <c:ptCount val="2"/>
                <c:pt idx="0">
                  <c:v>0.36</c:v>
                </c:pt>
                <c:pt idx="1">
                  <c:v>0.35</c:v>
                </c:pt>
              </c:numCache>
            </c:numRef>
          </c:val>
        </c:ser>
        <c:ser>
          <c:idx val="1"/>
          <c:order val="1"/>
          <c:tx>
            <c:strRef>
              <c:f>Sheet1!$A$4</c:f>
              <c:strCache>
                <c:ptCount val="1"/>
                <c:pt idx="0">
                  <c:v>Daily</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Sheet1!$B$2:$C$2</c:f>
              <c:strCache>
                <c:ptCount val="2"/>
                <c:pt idx="0">
                  <c:v>Full Sample (n=242)</c:v>
                </c:pt>
                <c:pt idx="1">
                  <c:v>Live Alone (n=112)</c:v>
                </c:pt>
              </c:strCache>
            </c:strRef>
          </c:cat>
          <c:val>
            <c:numRef>
              <c:f>Sheet1!$B$4:$C$4</c:f>
              <c:numCache>
                <c:formatCode>0%</c:formatCode>
                <c:ptCount val="2"/>
                <c:pt idx="0">
                  <c:v>0.51</c:v>
                </c:pt>
                <c:pt idx="1">
                  <c:v>0.67</c:v>
                </c:pt>
              </c:numCache>
            </c:numRef>
          </c:val>
        </c:ser>
        <c:ser>
          <c:idx val="2"/>
          <c:order val="2"/>
          <c:tx>
            <c:strRef>
              <c:f>Sheet1!$A$5</c:f>
              <c:strCache>
                <c:ptCount val="1"/>
                <c:pt idx="0">
                  <c:v>Frozen, Once Weekly</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Sheet1!$B$2:$C$2</c:f>
              <c:strCache>
                <c:ptCount val="2"/>
                <c:pt idx="0">
                  <c:v>Full Sample (n=242)</c:v>
                </c:pt>
                <c:pt idx="1">
                  <c:v>Live Alone (n=112)</c:v>
                </c:pt>
              </c:strCache>
            </c:strRef>
          </c:cat>
          <c:val>
            <c:numRef>
              <c:f>Sheet1!$B$5:$C$5</c:f>
              <c:numCache>
                <c:formatCode>0%</c:formatCode>
                <c:ptCount val="2"/>
                <c:pt idx="0">
                  <c:v>0.41</c:v>
                </c:pt>
                <c:pt idx="1">
                  <c:v>0.56999999999999995</c:v>
                </c:pt>
              </c:numCache>
            </c:numRef>
          </c:val>
        </c:ser>
        <c:dLbls>
          <c:showLegendKey val="0"/>
          <c:showVal val="1"/>
          <c:showCatName val="0"/>
          <c:showSerName val="0"/>
          <c:showPercent val="0"/>
          <c:showBubbleSize val="0"/>
        </c:dLbls>
        <c:gapWidth val="150"/>
        <c:axId val="303308464"/>
        <c:axId val="303308856"/>
      </c:barChart>
      <c:catAx>
        <c:axId val="303308464"/>
        <c:scaling>
          <c:orientation val="minMax"/>
        </c:scaling>
        <c:delete val="0"/>
        <c:axPos val="b"/>
        <c:numFmt formatCode="General" sourceLinked="0"/>
        <c:majorTickMark val="out"/>
        <c:minorTickMark val="none"/>
        <c:tickLblPos val="nextTo"/>
        <c:txPr>
          <a:bodyPr/>
          <a:lstStyle/>
          <a:p>
            <a:pPr>
              <a:defRPr sz="2000"/>
            </a:pPr>
            <a:endParaRPr lang="en-US"/>
          </a:p>
        </c:txPr>
        <c:crossAx val="303308856"/>
        <c:crosses val="autoZero"/>
        <c:auto val="1"/>
        <c:lblAlgn val="ctr"/>
        <c:lblOffset val="100"/>
        <c:noMultiLvlLbl val="0"/>
      </c:catAx>
      <c:valAx>
        <c:axId val="303308856"/>
        <c:scaling>
          <c:orientation val="minMax"/>
        </c:scaling>
        <c:delete val="0"/>
        <c:axPos val="l"/>
        <c:majorGridlines/>
        <c:numFmt formatCode="0%" sourceLinked="1"/>
        <c:majorTickMark val="out"/>
        <c:minorTickMark val="none"/>
        <c:tickLblPos val="nextTo"/>
        <c:crossAx val="303308464"/>
        <c:crosses val="autoZero"/>
        <c:crossBetween val="between"/>
      </c:valAx>
    </c:plotArea>
    <c:legend>
      <c:legendPos val="r"/>
      <c:layout>
        <c:manualLayout>
          <c:xMode val="edge"/>
          <c:yMode val="edge"/>
          <c:x val="0.80648148148148102"/>
          <c:y val="0.31016095359153401"/>
          <c:w val="0.18166314280159401"/>
          <c:h val="0.32528701626593098"/>
        </c:manualLayout>
      </c:layout>
      <c:overlay val="0"/>
    </c:legend>
    <c:plotVisOnly val="1"/>
    <c:dispBlanksAs val="gap"/>
    <c:showDLblsOverMax val="0"/>
  </c:chart>
  <c:txPr>
    <a:bodyPr/>
    <a:lstStyle/>
    <a:p>
      <a:pPr>
        <a:defRPr sz="16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88FC81-F1D3-4058-97F7-E7775C73C93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6F828A86-AB80-462D-8AAE-8F8FE9B66C8D}">
      <dgm:prSet phldrT="[Text]"/>
      <dgm:spPr/>
      <dgm:t>
        <a:bodyPr/>
        <a:lstStyle/>
        <a:p>
          <a:r>
            <a:rPr lang="en-US" dirty="0" smtClean="0"/>
            <a:t>Programs compiled waiting lists</a:t>
          </a:r>
          <a:endParaRPr lang="en-US" dirty="0"/>
        </a:p>
      </dgm:t>
    </dgm:pt>
    <dgm:pt modelId="{51113DEF-2833-4721-A684-A339A1036639}" type="parTrans" cxnId="{58443E49-B5DA-4AD5-9CC6-E32B807C61AC}">
      <dgm:prSet/>
      <dgm:spPr/>
      <dgm:t>
        <a:bodyPr/>
        <a:lstStyle/>
        <a:p>
          <a:endParaRPr lang="en-US"/>
        </a:p>
      </dgm:t>
    </dgm:pt>
    <dgm:pt modelId="{CD5DB301-F152-405D-8FF8-38DF7081EBF8}" type="sibTrans" cxnId="{58443E49-B5DA-4AD5-9CC6-E32B807C61AC}">
      <dgm:prSet/>
      <dgm:spPr/>
      <dgm:t>
        <a:bodyPr/>
        <a:lstStyle/>
        <a:p>
          <a:endParaRPr lang="en-US"/>
        </a:p>
      </dgm:t>
    </dgm:pt>
    <dgm:pt modelId="{AB2822F1-7074-4D14-81B1-2D10B2AB7B69}">
      <dgm:prSet phldrT="[Text]"/>
      <dgm:spPr/>
      <dgm:t>
        <a:bodyPr/>
        <a:lstStyle/>
        <a:p>
          <a:r>
            <a:rPr lang="en-US" dirty="0" smtClean="0"/>
            <a:t>Participants were contacted to schedule in-person interviews</a:t>
          </a:r>
          <a:endParaRPr lang="en-US" dirty="0"/>
        </a:p>
      </dgm:t>
    </dgm:pt>
    <dgm:pt modelId="{E462868D-CB70-44EA-914C-387E56AF8348}" type="parTrans" cxnId="{F12776F1-9418-4C85-BFAF-6DE95184AF0E}">
      <dgm:prSet/>
      <dgm:spPr/>
      <dgm:t>
        <a:bodyPr/>
        <a:lstStyle/>
        <a:p>
          <a:endParaRPr lang="en-US"/>
        </a:p>
      </dgm:t>
    </dgm:pt>
    <dgm:pt modelId="{75D53640-0E6A-4F36-B4FF-505CDDA1C18D}" type="sibTrans" cxnId="{F12776F1-9418-4C85-BFAF-6DE95184AF0E}">
      <dgm:prSet/>
      <dgm:spPr/>
      <dgm:t>
        <a:bodyPr/>
        <a:lstStyle/>
        <a:p>
          <a:endParaRPr lang="en-US"/>
        </a:p>
      </dgm:t>
    </dgm:pt>
    <dgm:pt modelId="{367181D9-0399-477E-8562-CB7A04314877}">
      <dgm:prSet/>
      <dgm:spPr/>
      <dgm:t>
        <a:bodyPr/>
        <a:lstStyle/>
        <a:p>
          <a:r>
            <a:rPr lang="en-US" dirty="0" smtClean="0"/>
            <a:t>Consent participants and complete in-person interviews (N=626)</a:t>
          </a:r>
          <a:endParaRPr lang="en-US" dirty="0"/>
        </a:p>
      </dgm:t>
    </dgm:pt>
    <dgm:pt modelId="{BFD4512B-7F64-49F3-A83A-9B38A24A3402}" type="parTrans" cxnId="{878D1B9D-9CBD-49B6-8543-38C87361963F}">
      <dgm:prSet/>
      <dgm:spPr/>
      <dgm:t>
        <a:bodyPr/>
        <a:lstStyle/>
        <a:p>
          <a:endParaRPr lang="en-US"/>
        </a:p>
      </dgm:t>
    </dgm:pt>
    <dgm:pt modelId="{9E54E239-7C59-423A-B1D3-72787D2C6302}" type="sibTrans" cxnId="{878D1B9D-9CBD-49B6-8543-38C87361963F}">
      <dgm:prSet/>
      <dgm:spPr/>
      <dgm:t>
        <a:bodyPr/>
        <a:lstStyle/>
        <a:p>
          <a:endParaRPr lang="en-US"/>
        </a:p>
      </dgm:t>
    </dgm:pt>
    <dgm:pt modelId="{6AF2F179-DB87-4AC2-B248-38F9AD51D788}">
      <dgm:prSet/>
      <dgm:spPr/>
      <dgm:t>
        <a:bodyPr/>
        <a:lstStyle/>
        <a:p>
          <a:r>
            <a:rPr lang="en-US" dirty="0" smtClean="0"/>
            <a:t>Meal delivery began and continued 15 weeks</a:t>
          </a:r>
          <a:endParaRPr lang="en-US" dirty="0"/>
        </a:p>
      </dgm:t>
    </dgm:pt>
    <dgm:pt modelId="{D6F121D3-BA35-4602-AEEA-7CF47C0BDAAE}" type="parTrans" cxnId="{9E7051C1-B0C6-461C-A796-89BDE2E4214B}">
      <dgm:prSet/>
      <dgm:spPr/>
      <dgm:t>
        <a:bodyPr/>
        <a:lstStyle/>
        <a:p>
          <a:endParaRPr lang="en-US"/>
        </a:p>
      </dgm:t>
    </dgm:pt>
    <dgm:pt modelId="{D0C81C50-60AC-4BF1-943C-5A88C69D4BE2}" type="sibTrans" cxnId="{9E7051C1-B0C6-461C-A796-89BDE2E4214B}">
      <dgm:prSet/>
      <dgm:spPr/>
      <dgm:t>
        <a:bodyPr/>
        <a:lstStyle/>
        <a:p>
          <a:endParaRPr lang="en-US"/>
        </a:p>
      </dgm:t>
    </dgm:pt>
    <dgm:pt modelId="{8C203B4A-D087-DB4B-AD81-E9B34CBE9A0B}">
      <dgm:prSet phldrT="[Text]"/>
      <dgm:spPr/>
      <dgm:t>
        <a:bodyPr/>
        <a:lstStyle/>
        <a:p>
          <a:r>
            <a:rPr lang="en-US" dirty="0" smtClean="0"/>
            <a:t>Programs randomly identified participants who would receive either </a:t>
          </a:r>
          <a:r>
            <a:rPr lang="en-US" dirty="0" smtClean="0">
              <a:solidFill>
                <a:schemeClr val="bg1"/>
              </a:solidFill>
            </a:rPr>
            <a:t>daily delivered meals </a:t>
          </a:r>
          <a:r>
            <a:rPr lang="en-US" dirty="0" smtClean="0">
              <a:solidFill>
                <a:schemeClr val="bg1"/>
              </a:solidFill>
              <a:latin typeface="+mn-lt"/>
              <a:ea typeface="+mn-ea"/>
              <a:cs typeface="+mn-cs"/>
            </a:rPr>
            <a:t>(</a:t>
          </a:r>
          <a:r>
            <a:rPr lang="en-US" dirty="0" err="1" smtClean="0">
              <a:solidFill>
                <a:schemeClr val="bg1"/>
              </a:solidFill>
              <a:latin typeface="+mn-lt"/>
              <a:ea typeface="+mn-ea"/>
              <a:cs typeface="+mn-cs"/>
            </a:rPr>
            <a:t>n</a:t>
          </a:r>
          <a:r>
            <a:rPr lang="en-US" dirty="0" smtClean="0">
              <a:solidFill>
                <a:schemeClr val="bg1"/>
              </a:solidFill>
              <a:latin typeface="+mn-lt"/>
              <a:ea typeface="+mn-ea"/>
              <a:cs typeface="+mn-cs"/>
            </a:rPr>
            <a:t>=213), frozen meals delivered once weekly (</a:t>
          </a:r>
          <a:r>
            <a:rPr lang="en-US" dirty="0" err="1" smtClean="0">
              <a:solidFill>
                <a:schemeClr val="bg1"/>
              </a:solidFill>
              <a:latin typeface="+mn-lt"/>
              <a:ea typeface="+mn-ea"/>
              <a:cs typeface="+mn-cs"/>
            </a:rPr>
            <a:t>n</a:t>
          </a:r>
          <a:r>
            <a:rPr lang="en-US" dirty="0" smtClean="0">
              <a:solidFill>
                <a:schemeClr val="bg1"/>
              </a:solidFill>
              <a:latin typeface="+mn-lt"/>
              <a:ea typeface="+mn-ea"/>
              <a:cs typeface="+mn-cs"/>
            </a:rPr>
            <a:t>=202), or would remain on the waiting list (</a:t>
          </a:r>
          <a:r>
            <a:rPr lang="en-US" dirty="0" err="1" smtClean="0">
              <a:solidFill>
                <a:schemeClr val="bg1"/>
              </a:solidFill>
              <a:latin typeface="+mn-lt"/>
              <a:ea typeface="+mn-ea"/>
              <a:cs typeface="+mn-cs"/>
            </a:rPr>
            <a:t>n</a:t>
          </a:r>
          <a:r>
            <a:rPr lang="en-US" dirty="0" smtClean="0">
              <a:solidFill>
                <a:schemeClr val="bg1"/>
              </a:solidFill>
              <a:latin typeface="+mn-lt"/>
              <a:ea typeface="+mn-ea"/>
              <a:cs typeface="+mn-cs"/>
            </a:rPr>
            <a:t>=210)</a:t>
          </a:r>
          <a:endParaRPr lang="en-US" dirty="0">
            <a:solidFill>
              <a:schemeClr val="bg1"/>
            </a:solidFill>
          </a:endParaRPr>
        </a:p>
      </dgm:t>
    </dgm:pt>
    <dgm:pt modelId="{08B15120-125A-BF42-AB2E-BCDB18829245}" type="parTrans" cxnId="{2E04ECD1-DC5B-854A-9F40-C0A7E2D6F2F7}">
      <dgm:prSet/>
      <dgm:spPr/>
      <dgm:t>
        <a:bodyPr/>
        <a:lstStyle/>
        <a:p>
          <a:endParaRPr lang="en-US"/>
        </a:p>
      </dgm:t>
    </dgm:pt>
    <dgm:pt modelId="{5878FBDB-074A-9344-B3E2-A3C2D82EBD6F}" type="sibTrans" cxnId="{2E04ECD1-DC5B-854A-9F40-C0A7E2D6F2F7}">
      <dgm:prSet/>
      <dgm:spPr/>
      <dgm:t>
        <a:bodyPr/>
        <a:lstStyle/>
        <a:p>
          <a:endParaRPr lang="en-US"/>
        </a:p>
      </dgm:t>
    </dgm:pt>
    <dgm:pt modelId="{9556F631-007C-45AE-8DFA-2E8EEC5208D5}" type="pres">
      <dgm:prSet presAssocID="{6B88FC81-F1D3-4058-97F7-E7775C73C931}" presName="Name0" presStyleCnt="0">
        <dgm:presLayoutVars>
          <dgm:dir/>
          <dgm:animLvl val="lvl"/>
          <dgm:resizeHandles val="exact"/>
        </dgm:presLayoutVars>
      </dgm:prSet>
      <dgm:spPr/>
      <dgm:t>
        <a:bodyPr/>
        <a:lstStyle/>
        <a:p>
          <a:endParaRPr lang="en-US"/>
        </a:p>
      </dgm:t>
    </dgm:pt>
    <dgm:pt modelId="{DCE095FF-DF48-4AEA-9A51-06C6D9BA04B9}" type="pres">
      <dgm:prSet presAssocID="{6AF2F179-DB87-4AC2-B248-38F9AD51D788}" presName="boxAndChildren" presStyleCnt="0"/>
      <dgm:spPr/>
    </dgm:pt>
    <dgm:pt modelId="{89DF2737-C416-4470-847F-DDB80A43FD07}" type="pres">
      <dgm:prSet presAssocID="{6AF2F179-DB87-4AC2-B248-38F9AD51D788}" presName="parentTextBox" presStyleLbl="node1" presStyleIdx="0" presStyleCnt="5"/>
      <dgm:spPr/>
      <dgm:t>
        <a:bodyPr/>
        <a:lstStyle/>
        <a:p>
          <a:endParaRPr lang="en-US"/>
        </a:p>
      </dgm:t>
    </dgm:pt>
    <dgm:pt modelId="{08741BCF-2894-D443-A754-439B1CD44DA1}" type="pres">
      <dgm:prSet presAssocID="{5878FBDB-074A-9344-B3E2-A3C2D82EBD6F}" presName="sp" presStyleCnt="0"/>
      <dgm:spPr/>
    </dgm:pt>
    <dgm:pt modelId="{336B30AD-F8B0-184D-9AD4-2CD266E8202F}" type="pres">
      <dgm:prSet presAssocID="{8C203B4A-D087-DB4B-AD81-E9B34CBE9A0B}" presName="arrowAndChildren" presStyleCnt="0"/>
      <dgm:spPr/>
    </dgm:pt>
    <dgm:pt modelId="{3C471D71-11C1-E849-8497-2927DF146D37}" type="pres">
      <dgm:prSet presAssocID="{8C203B4A-D087-DB4B-AD81-E9B34CBE9A0B}" presName="parentTextArrow" presStyleLbl="node1" presStyleIdx="1" presStyleCnt="5"/>
      <dgm:spPr/>
      <dgm:t>
        <a:bodyPr/>
        <a:lstStyle/>
        <a:p>
          <a:endParaRPr lang="en-US"/>
        </a:p>
      </dgm:t>
    </dgm:pt>
    <dgm:pt modelId="{BEF74551-905D-49B3-BD94-D3342E7E968A}" type="pres">
      <dgm:prSet presAssocID="{9E54E239-7C59-423A-B1D3-72787D2C6302}" presName="sp" presStyleCnt="0"/>
      <dgm:spPr/>
    </dgm:pt>
    <dgm:pt modelId="{F00C5C36-7681-4360-B09B-D9D50987BB97}" type="pres">
      <dgm:prSet presAssocID="{367181D9-0399-477E-8562-CB7A04314877}" presName="arrowAndChildren" presStyleCnt="0"/>
      <dgm:spPr/>
    </dgm:pt>
    <dgm:pt modelId="{74255D60-793F-4A68-ABA5-7DD259B4E0E8}" type="pres">
      <dgm:prSet presAssocID="{367181D9-0399-477E-8562-CB7A04314877}" presName="parentTextArrow" presStyleLbl="node1" presStyleIdx="2" presStyleCnt="5"/>
      <dgm:spPr/>
      <dgm:t>
        <a:bodyPr/>
        <a:lstStyle/>
        <a:p>
          <a:endParaRPr lang="en-US"/>
        </a:p>
      </dgm:t>
    </dgm:pt>
    <dgm:pt modelId="{65DB61F2-A954-4307-A375-AB0C504E1EEC}" type="pres">
      <dgm:prSet presAssocID="{75D53640-0E6A-4F36-B4FF-505CDDA1C18D}" presName="sp" presStyleCnt="0"/>
      <dgm:spPr/>
    </dgm:pt>
    <dgm:pt modelId="{0FDA17EC-038C-4DAD-8022-90134577A5A1}" type="pres">
      <dgm:prSet presAssocID="{AB2822F1-7074-4D14-81B1-2D10B2AB7B69}" presName="arrowAndChildren" presStyleCnt="0"/>
      <dgm:spPr/>
    </dgm:pt>
    <dgm:pt modelId="{CAF072BE-E033-41B5-A144-EF2F3E36296B}" type="pres">
      <dgm:prSet presAssocID="{AB2822F1-7074-4D14-81B1-2D10B2AB7B69}" presName="parentTextArrow" presStyleLbl="node1" presStyleIdx="3" presStyleCnt="5"/>
      <dgm:spPr/>
      <dgm:t>
        <a:bodyPr/>
        <a:lstStyle/>
        <a:p>
          <a:endParaRPr lang="en-US"/>
        </a:p>
      </dgm:t>
    </dgm:pt>
    <dgm:pt modelId="{27C7E9BE-5094-4056-B4F3-48140FAD2CB1}" type="pres">
      <dgm:prSet presAssocID="{CD5DB301-F152-405D-8FF8-38DF7081EBF8}" presName="sp" presStyleCnt="0"/>
      <dgm:spPr/>
    </dgm:pt>
    <dgm:pt modelId="{023A9853-C02D-4FAC-8B62-93DF68361A9D}" type="pres">
      <dgm:prSet presAssocID="{6F828A86-AB80-462D-8AAE-8F8FE9B66C8D}" presName="arrowAndChildren" presStyleCnt="0"/>
      <dgm:spPr/>
    </dgm:pt>
    <dgm:pt modelId="{ADA8A791-5A0C-49FD-B4E5-B4EFFC8C3146}" type="pres">
      <dgm:prSet presAssocID="{6F828A86-AB80-462D-8AAE-8F8FE9B66C8D}" presName="parentTextArrow" presStyleLbl="node1" presStyleIdx="4" presStyleCnt="5"/>
      <dgm:spPr/>
      <dgm:t>
        <a:bodyPr/>
        <a:lstStyle/>
        <a:p>
          <a:endParaRPr lang="en-US"/>
        </a:p>
      </dgm:t>
    </dgm:pt>
  </dgm:ptLst>
  <dgm:cxnLst>
    <dgm:cxn modelId="{5A15F76B-43E7-4C49-8D46-E4BDC752525E}" type="presOf" srcId="{6AF2F179-DB87-4AC2-B248-38F9AD51D788}" destId="{89DF2737-C416-4470-847F-DDB80A43FD07}" srcOrd="0" destOrd="0" presId="urn:microsoft.com/office/officeart/2005/8/layout/process4"/>
    <dgm:cxn modelId="{2A9D5642-9E75-A141-8FC9-4143B48FE3A5}" type="presOf" srcId="{367181D9-0399-477E-8562-CB7A04314877}" destId="{74255D60-793F-4A68-ABA5-7DD259B4E0E8}" srcOrd="0" destOrd="0" presId="urn:microsoft.com/office/officeart/2005/8/layout/process4"/>
    <dgm:cxn modelId="{878D1B9D-9CBD-49B6-8543-38C87361963F}" srcId="{6B88FC81-F1D3-4058-97F7-E7775C73C931}" destId="{367181D9-0399-477E-8562-CB7A04314877}" srcOrd="2" destOrd="0" parTransId="{BFD4512B-7F64-49F3-A83A-9B38A24A3402}" sibTransId="{9E54E239-7C59-423A-B1D3-72787D2C6302}"/>
    <dgm:cxn modelId="{FB918583-D11D-C343-949F-8D67C8E193FE}" type="presOf" srcId="{AB2822F1-7074-4D14-81B1-2D10B2AB7B69}" destId="{CAF072BE-E033-41B5-A144-EF2F3E36296B}" srcOrd="0" destOrd="0" presId="urn:microsoft.com/office/officeart/2005/8/layout/process4"/>
    <dgm:cxn modelId="{813EF38B-1F40-B842-9B60-CADF72B544BE}" type="presOf" srcId="{6F828A86-AB80-462D-8AAE-8F8FE9B66C8D}" destId="{ADA8A791-5A0C-49FD-B4E5-B4EFFC8C3146}" srcOrd="0" destOrd="0" presId="urn:microsoft.com/office/officeart/2005/8/layout/process4"/>
    <dgm:cxn modelId="{2E04ECD1-DC5B-854A-9F40-C0A7E2D6F2F7}" srcId="{6B88FC81-F1D3-4058-97F7-E7775C73C931}" destId="{8C203B4A-D087-DB4B-AD81-E9B34CBE9A0B}" srcOrd="3" destOrd="0" parTransId="{08B15120-125A-BF42-AB2E-BCDB18829245}" sibTransId="{5878FBDB-074A-9344-B3E2-A3C2D82EBD6F}"/>
    <dgm:cxn modelId="{9E7051C1-B0C6-461C-A796-89BDE2E4214B}" srcId="{6B88FC81-F1D3-4058-97F7-E7775C73C931}" destId="{6AF2F179-DB87-4AC2-B248-38F9AD51D788}" srcOrd="4" destOrd="0" parTransId="{D6F121D3-BA35-4602-AEEA-7CF47C0BDAAE}" sibTransId="{D0C81C50-60AC-4BF1-943C-5A88C69D4BE2}"/>
    <dgm:cxn modelId="{58443E49-B5DA-4AD5-9CC6-E32B807C61AC}" srcId="{6B88FC81-F1D3-4058-97F7-E7775C73C931}" destId="{6F828A86-AB80-462D-8AAE-8F8FE9B66C8D}" srcOrd="0" destOrd="0" parTransId="{51113DEF-2833-4721-A684-A339A1036639}" sibTransId="{CD5DB301-F152-405D-8FF8-38DF7081EBF8}"/>
    <dgm:cxn modelId="{E1B2A5A1-2943-8E40-9322-CD57D88BC51C}" type="presOf" srcId="{8C203B4A-D087-DB4B-AD81-E9B34CBE9A0B}" destId="{3C471D71-11C1-E849-8497-2927DF146D37}" srcOrd="0" destOrd="0" presId="urn:microsoft.com/office/officeart/2005/8/layout/process4"/>
    <dgm:cxn modelId="{B3530DAA-719C-8D45-8B33-96C13ACD2971}" type="presOf" srcId="{6B88FC81-F1D3-4058-97F7-E7775C73C931}" destId="{9556F631-007C-45AE-8DFA-2E8EEC5208D5}" srcOrd="0" destOrd="0" presId="urn:microsoft.com/office/officeart/2005/8/layout/process4"/>
    <dgm:cxn modelId="{F12776F1-9418-4C85-BFAF-6DE95184AF0E}" srcId="{6B88FC81-F1D3-4058-97F7-E7775C73C931}" destId="{AB2822F1-7074-4D14-81B1-2D10B2AB7B69}" srcOrd="1" destOrd="0" parTransId="{E462868D-CB70-44EA-914C-387E56AF8348}" sibTransId="{75D53640-0E6A-4F36-B4FF-505CDDA1C18D}"/>
    <dgm:cxn modelId="{8205223C-0669-0344-B391-4593C2951F9C}" type="presParOf" srcId="{9556F631-007C-45AE-8DFA-2E8EEC5208D5}" destId="{DCE095FF-DF48-4AEA-9A51-06C6D9BA04B9}" srcOrd="0" destOrd="0" presId="urn:microsoft.com/office/officeart/2005/8/layout/process4"/>
    <dgm:cxn modelId="{4417DA5D-2C0A-5248-BD20-5831CEBDEB62}" type="presParOf" srcId="{DCE095FF-DF48-4AEA-9A51-06C6D9BA04B9}" destId="{89DF2737-C416-4470-847F-DDB80A43FD07}" srcOrd="0" destOrd="0" presId="urn:microsoft.com/office/officeart/2005/8/layout/process4"/>
    <dgm:cxn modelId="{71A99788-42CE-2A4A-BBB4-DE44CB89F128}" type="presParOf" srcId="{9556F631-007C-45AE-8DFA-2E8EEC5208D5}" destId="{08741BCF-2894-D443-A754-439B1CD44DA1}" srcOrd="1" destOrd="0" presId="urn:microsoft.com/office/officeart/2005/8/layout/process4"/>
    <dgm:cxn modelId="{B6FC58E5-660C-B046-8F6F-BC7537A9883F}" type="presParOf" srcId="{9556F631-007C-45AE-8DFA-2E8EEC5208D5}" destId="{336B30AD-F8B0-184D-9AD4-2CD266E8202F}" srcOrd="2" destOrd="0" presId="urn:microsoft.com/office/officeart/2005/8/layout/process4"/>
    <dgm:cxn modelId="{21D3DB42-2496-4546-9C95-1C8E3D12DFFF}" type="presParOf" srcId="{336B30AD-F8B0-184D-9AD4-2CD266E8202F}" destId="{3C471D71-11C1-E849-8497-2927DF146D37}" srcOrd="0" destOrd="0" presId="urn:microsoft.com/office/officeart/2005/8/layout/process4"/>
    <dgm:cxn modelId="{9F57FC10-E6D7-5C48-BC51-4EB2E7C7B706}" type="presParOf" srcId="{9556F631-007C-45AE-8DFA-2E8EEC5208D5}" destId="{BEF74551-905D-49B3-BD94-D3342E7E968A}" srcOrd="3" destOrd="0" presId="urn:microsoft.com/office/officeart/2005/8/layout/process4"/>
    <dgm:cxn modelId="{68323925-7E95-054D-A810-A5FE03E4A00E}" type="presParOf" srcId="{9556F631-007C-45AE-8DFA-2E8EEC5208D5}" destId="{F00C5C36-7681-4360-B09B-D9D50987BB97}" srcOrd="4" destOrd="0" presId="urn:microsoft.com/office/officeart/2005/8/layout/process4"/>
    <dgm:cxn modelId="{5BE1B875-EC74-9F40-B6A7-B7F0C94F215A}" type="presParOf" srcId="{F00C5C36-7681-4360-B09B-D9D50987BB97}" destId="{74255D60-793F-4A68-ABA5-7DD259B4E0E8}" srcOrd="0" destOrd="0" presId="urn:microsoft.com/office/officeart/2005/8/layout/process4"/>
    <dgm:cxn modelId="{66EFF1A2-2A16-5F46-9611-069C3F63F2F7}" type="presParOf" srcId="{9556F631-007C-45AE-8DFA-2E8EEC5208D5}" destId="{65DB61F2-A954-4307-A375-AB0C504E1EEC}" srcOrd="5" destOrd="0" presId="urn:microsoft.com/office/officeart/2005/8/layout/process4"/>
    <dgm:cxn modelId="{6585AD72-C5BB-1B48-93EC-78EFBEF018DF}" type="presParOf" srcId="{9556F631-007C-45AE-8DFA-2E8EEC5208D5}" destId="{0FDA17EC-038C-4DAD-8022-90134577A5A1}" srcOrd="6" destOrd="0" presId="urn:microsoft.com/office/officeart/2005/8/layout/process4"/>
    <dgm:cxn modelId="{3B896461-623F-E441-B6C5-31C199960467}" type="presParOf" srcId="{0FDA17EC-038C-4DAD-8022-90134577A5A1}" destId="{CAF072BE-E033-41B5-A144-EF2F3E36296B}" srcOrd="0" destOrd="0" presId="urn:microsoft.com/office/officeart/2005/8/layout/process4"/>
    <dgm:cxn modelId="{AA2DD396-DE55-1348-8F75-2007D1A8E9A9}" type="presParOf" srcId="{9556F631-007C-45AE-8DFA-2E8EEC5208D5}" destId="{27C7E9BE-5094-4056-B4F3-48140FAD2CB1}" srcOrd="7" destOrd="0" presId="urn:microsoft.com/office/officeart/2005/8/layout/process4"/>
    <dgm:cxn modelId="{3A744F11-2F66-384F-9DD9-576E92A74AEF}" type="presParOf" srcId="{9556F631-007C-45AE-8DFA-2E8EEC5208D5}" destId="{023A9853-C02D-4FAC-8B62-93DF68361A9D}" srcOrd="8" destOrd="0" presId="urn:microsoft.com/office/officeart/2005/8/layout/process4"/>
    <dgm:cxn modelId="{25ED4B03-B874-8F46-8488-11FED6C5F569}" type="presParOf" srcId="{023A9853-C02D-4FAC-8B62-93DF68361A9D}" destId="{ADA8A791-5A0C-49FD-B4E5-B4EFFC8C3146}" srcOrd="0" destOrd="0" presId="urn:microsoft.com/office/officeart/2005/8/layout/process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4BA9CA-327B-4363-ADC0-D0869EEDBDF3}" type="doc">
      <dgm:prSet loTypeId="urn:microsoft.com/office/officeart/2005/8/layout/process4" loCatId="process" qsTypeId="urn:microsoft.com/office/officeart/2005/8/quickstyle/simple1" qsCatId="simple" csTypeId="urn:microsoft.com/office/officeart/2005/8/colors/accent1_2" csCatId="accent1" phldr="1"/>
      <dgm:spPr/>
    </dgm:pt>
    <dgm:pt modelId="{AA3CC072-C5F8-4D23-BFD7-1FE9AA5124BA}">
      <dgm:prSet/>
      <dgm:spPr/>
      <dgm:t>
        <a:bodyPr/>
        <a:lstStyle/>
        <a:p>
          <a:r>
            <a:rPr lang="en-US" dirty="0" smtClean="0">
              <a:latin typeface="Helvetica" panose="020B0604020202020204" pitchFamily="34" charset="0"/>
              <a:cs typeface="Helvetica" panose="020B0604020202020204" pitchFamily="34" charset="0"/>
            </a:rPr>
            <a:t>Data entered and sent to Meals on Wheels America</a:t>
          </a:r>
          <a:endParaRPr lang="en-US" dirty="0"/>
        </a:p>
      </dgm:t>
    </dgm:pt>
    <dgm:pt modelId="{CA3CD840-FE31-42E6-8536-18BEBC41D2A8}" type="sibTrans" cxnId="{150C4BA4-F81B-4EC0-AD3F-B755D124F7EF}">
      <dgm:prSet/>
      <dgm:spPr/>
      <dgm:t>
        <a:bodyPr/>
        <a:lstStyle/>
        <a:p>
          <a:endParaRPr lang="en-US"/>
        </a:p>
      </dgm:t>
    </dgm:pt>
    <dgm:pt modelId="{57213ADF-CABB-4EB9-A176-14EBB1AC6121}" type="parTrans" cxnId="{150C4BA4-F81B-4EC0-AD3F-B755D124F7EF}">
      <dgm:prSet/>
      <dgm:spPr/>
      <dgm:t>
        <a:bodyPr/>
        <a:lstStyle/>
        <a:p>
          <a:endParaRPr lang="en-US"/>
        </a:p>
      </dgm:t>
    </dgm:pt>
    <dgm:pt modelId="{151D44B6-9873-4FE6-B253-2731E342B624}">
      <dgm:prSet phldrT="[Text]"/>
      <dgm:spPr/>
      <dgm:t>
        <a:bodyPr/>
        <a:lstStyle/>
        <a:p>
          <a:r>
            <a:rPr lang="en-US" dirty="0" smtClean="0">
              <a:latin typeface="Helvetica" panose="020B0604020202020204" pitchFamily="34" charset="0"/>
              <a:cs typeface="Helvetica" panose="020B0604020202020204" pitchFamily="34" charset="0"/>
            </a:rPr>
            <a:t>Conducted follow-up interview over telephone</a:t>
          </a:r>
          <a:br>
            <a:rPr lang="en-US" dirty="0" smtClean="0">
              <a:latin typeface="Helvetica" panose="020B0604020202020204" pitchFamily="34" charset="0"/>
              <a:cs typeface="Helvetica" panose="020B0604020202020204" pitchFamily="34" charset="0"/>
            </a:rPr>
          </a:br>
          <a:r>
            <a:rPr lang="en-US" dirty="0" smtClean="0">
              <a:latin typeface="Helvetica" panose="020B0604020202020204" pitchFamily="34" charset="0"/>
              <a:cs typeface="Helvetica" panose="020B0604020202020204" pitchFamily="34" charset="0"/>
            </a:rPr>
            <a:t>(</a:t>
          </a:r>
          <a:r>
            <a:rPr lang="en-US" dirty="0" err="1" smtClean="0">
              <a:latin typeface="Helvetica" panose="020B0604020202020204" pitchFamily="34" charset="0"/>
              <a:cs typeface="Helvetica" panose="020B0604020202020204" pitchFamily="34" charset="0"/>
            </a:rPr>
            <a:t>n</a:t>
          </a:r>
          <a:r>
            <a:rPr lang="en-US" dirty="0" smtClean="0">
              <a:latin typeface="Helvetica" panose="020B0604020202020204" pitchFamily="34" charset="0"/>
              <a:cs typeface="Helvetica" panose="020B0604020202020204" pitchFamily="34" charset="0"/>
            </a:rPr>
            <a:t>=459; 154 in control group, 174 in daily-delivery group, and 131 in frozen, once-weekly delivery group)</a:t>
          </a:r>
          <a:endParaRPr lang="en-US" dirty="0"/>
        </a:p>
      </dgm:t>
    </dgm:pt>
    <dgm:pt modelId="{608797D1-874C-4E5E-B246-0DDFEBF06EE3}" type="sibTrans" cxnId="{D7A943E1-CE02-46DC-88B0-B8510116FED5}">
      <dgm:prSet/>
      <dgm:spPr/>
      <dgm:t>
        <a:bodyPr/>
        <a:lstStyle/>
        <a:p>
          <a:endParaRPr lang="en-US"/>
        </a:p>
      </dgm:t>
    </dgm:pt>
    <dgm:pt modelId="{B1DAB5AF-B6D7-43A9-91AF-17A0E6CCBF87}" type="parTrans" cxnId="{D7A943E1-CE02-46DC-88B0-B8510116FED5}">
      <dgm:prSet/>
      <dgm:spPr/>
      <dgm:t>
        <a:bodyPr/>
        <a:lstStyle/>
        <a:p>
          <a:endParaRPr lang="en-US"/>
        </a:p>
      </dgm:t>
    </dgm:pt>
    <dgm:pt modelId="{A39C3688-A614-4F25-AEAA-6192F80179C7}">
      <dgm:prSet phldrT="[Text]"/>
      <dgm:spPr/>
      <dgm:t>
        <a:bodyPr/>
        <a:lstStyle/>
        <a:p>
          <a:r>
            <a:rPr lang="en-US" dirty="0" smtClean="0">
              <a:latin typeface="Helvetica" panose="020B0604020202020204" pitchFamily="34" charset="0"/>
              <a:cs typeface="Helvetica" panose="020B0604020202020204" pitchFamily="34" charset="0"/>
            </a:rPr>
            <a:t>Participants contacted to schedule follow-up interview </a:t>
          </a:r>
          <a:endParaRPr lang="en-US" dirty="0"/>
        </a:p>
      </dgm:t>
    </dgm:pt>
    <dgm:pt modelId="{CB5AC047-1899-4341-8CA5-5E9494750820}" type="sibTrans" cxnId="{19085193-5969-4BEC-85B1-8DB919F004D5}">
      <dgm:prSet/>
      <dgm:spPr/>
      <dgm:t>
        <a:bodyPr/>
        <a:lstStyle/>
        <a:p>
          <a:endParaRPr lang="en-US"/>
        </a:p>
      </dgm:t>
    </dgm:pt>
    <dgm:pt modelId="{EA84EF3A-072F-45C2-A1E8-9927E5193CBC}" type="parTrans" cxnId="{19085193-5969-4BEC-85B1-8DB919F004D5}">
      <dgm:prSet/>
      <dgm:spPr/>
      <dgm:t>
        <a:bodyPr/>
        <a:lstStyle/>
        <a:p>
          <a:endParaRPr lang="en-US"/>
        </a:p>
      </dgm:t>
    </dgm:pt>
    <dgm:pt modelId="{509C063D-D5A2-4B0D-AD9D-7A6AF9BB0D31}" type="pres">
      <dgm:prSet presAssocID="{0F4BA9CA-327B-4363-ADC0-D0869EEDBDF3}" presName="Name0" presStyleCnt="0">
        <dgm:presLayoutVars>
          <dgm:dir/>
          <dgm:animLvl val="lvl"/>
          <dgm:resizeHandles val="exact"/>
        </dgm:presLayoutVars>
      </dgm:prSet>
      <dgm:spPr/>
    </dgm:pt>
    <dgm:pt modelId="{7579CEC2-7E2C-4371-A457-0C14DC0CE5D9}" type="pres">
      <dgm:prSet presAssocID="{AA3CC072-C5F8-4D23-BFD7-1FE9AA5124BA}" presName="boxAndChildren" presStyleCnt="0"/>
      <dgm:spPr/>
    </dgm:pt>
    <dgm:pt modelId="{A282F98E-1F04-4037-859A-AD1E803ECD7A}" type="pres">
      <dgm:prSet presAssocID="{AA3CC072-C5F8-4D23-BFD7-1FE9AA5124BA}" presName="parentTextBox" presStyleLbl="node1" presStyleIdx="0" presStyleCnt="3" custLinFactNeighborY="72"/>
      <dgm:spPr/>
      <dgm:t>
        <a:bodyPr/>
        <a:lstStyle/>
        <a:p>
          <a:endParaRPr lang="en-US"/>
        </a:p>
      </dgm:t>
    </dgm:pt>
    <dgm:pt modelId="{3544C772-8508-4AB2-A21F-AA80330B5C3F}" type="pres">
      <dgm:prSet presAssocID="{608797D1-874C-4E5E-B246-0DDFEBF06EE3}" presName="sp" presStyleCnt="0"/>
      <dgm:spPr/>
    </dgm:pt>
    <dgm:pt modelId="{1309A87F-9A79-4F54-87C8-3D11D5534CAC}" type="pres">
      <dgm:prSet presAssocID="{151D44B6-9873-4FE6-B253-2731E342B624}" presName="arrowAndChildren" presStyleCnt="0"/>
      <dgm:spPr/>
    </dgm:pt>
    <dgm:pt modelId="{2B198DC0-D7D9-410C-BB70-8F607ACA91C7}" type="pres">
      <dgm:prSet presAssocID="{151D44B6-9873-4FE6-B253-2731E342B624}" presName="parentTextArrow" presStyleLbl="node1" presStyleIdx="1" presStyleCnt="3"/>
      <dgm:spPr/>
      <dgm:t>
        <a:bodyPr/>
        <a:lstStyle/>
        <a:p>
          <a:endParaRPr lang="en-US"/>
        </a:p>
      </dgm:t>
    </dgm:pt>
    <dgm:pt modelId="{2D82B865-8EF4-4A33-AE93-06D8AC80D097}" type="pres">
      <dgm:prSet presAssocID="{CB5AC047-1899-4341-8CA5-5E9494750820}" presName="sp" presStyleCnt="0"/>
      <dgm:spPr/>
    </dgm:pt>
    <dgm:pt modelId="{7E1AC685-A369-45E6-855B-00E0F2E70209}" type="pres">
      <dgm:prSet presAssocID="{A39C3688-A614-4F25-AEAA-6192F80179C7}" presName="arrowAndChildren" presStyleCnt="0"/>
      <dgm:spPr/>
    </dgm:pt>
    <dgm:pt modelId="{7B72AC07-6631-4C61-B8F1-459AC28DF9A6}" type="pres">
      <dgm:prSet presAssocID="{A39C3688-A614-4F25-AEAA-6192F80179C7}" presName="parentTextArrow" presStyleLbl="node1" presStyleIdx="2" presStyleCnt="3"/>
      <dgm:spPr/>
      <dgm:t>
        <a:bodyPr/>
        <a:lstStyle/>
        <a:p>
          <a:endParaRPr lang="en-US"/>
        </a:p>
      </dgm:t>
    </dgm:pt>
  </dgm:ptLst>
  <dgm:cxnLst>
    <dgm:cxn modelId="{D7A943E1-CE02-46DC-88B0-B8510116FED5}" srcId="{0F4BA9CA-327B-4363-ADC0-D0869EEDBDF3}" destId="{151D44B6-9873-4FE6-B253-2731E342B624}" srcOrd="1" destOrd="0" parTransId="{B1DAB5AF-B6D7-43A9-91AF-17A0E6CCBF87}" sibTransId="{608797D1-874C-4E5E-B246-0DDFEBF06EE3}"/>
    <dgm:cxn modelId="{6599DC2E-51E9-AF45-B82A-506B317D8AC6}" type="presOf" srcId="{AA3CC072-C5F8-4D23-BFD7-1FE9AA5124BA}" destId="{A282F98E-1F04-4037-859A-AD1E803ECD7A}" srcOrd="0" destOrd="0" presId="urn:microsoft.com/office/officeart/2005/8/layout/process4"/>
    <dgm:cxn modelId="{19085193-5969-4BEC-85B1-8DB919F004D5}" srcId="{0F4BA9CA-327B-4363-ADC0-D0869EEDBDF3}" destId="{A39C3688-A614-4F25-AEAA-6192F80179C7}" srcOrd="0" destOrd="0" parTransId="{EA84EF3A-072F-45C2-A1E8-9927E5193CBC}" sibTransId="{CB5AC047-1899-4341-8CA5-5E9494750820}"/>
    <dgm:cxn modelId="{150C4BA4-F81B-4EC0-AD3F-B755D124F7EF}" srcId="{0F4BA9CA-327B-4363-ADC0-D0869EEDBDF3}" destId="{AA3CC072-C5F8-4D23-BFD7-1FE9AA5124BA}" srcOrd="2" destOrd="0" parTransId="{57213ADF-CABB-4EB9-A176-14EBB1AC6121}" sibTransId="{CA3CD840-FE31-42E6-8536-18BEBC41D2A8}"/>
    <dgm:cxn modelId="{214E0AF3-E239-0146-A6FB-2FF33FD4F882}" type="presOf" srcId="{151D44B6-9873-4FE6-B253-2731E342B624}" destId="{2B198DC0-D7D9-410C-BB70-8F607ACA91C7}" srcOrd="0" destOrd="0" presId="urn:microsoft.com/office/officeart/2005/8/layout/process4"/>
    <dgm:cxn modelId="{8ABE4E25-0B07-5D46-9AAD-99324631AC13}" type="presOf" srcId="{0F4BA9CA-327B-4363-ADC0-D0869EEDBDF3}" destId="{509C063D-D5A2-4B0D-AD9D-7A6AF9BB0D31}" srcOrd="0" destOrd="0" presId="urn:microsoft.com/office/officeart/2005/8/layout/process4"/>
    <dgm:cxn modelId="{A8A26F0F-9119-FF4D-9B16-A09FCF69408A}" type="presOf" srcId="{A39C3688-A614-4F25-AEAA-6192F80179C7}" destId="{7B72AC07-6631-4C61-B8F1-459AC28DF9A6}" srcOrd="0" destOrd="0" presId="urn:microsoft.com/office/officeart/2005/8/layout/process4"/>
    <dgm:cxn modelId="{FA31A5AF-ACD7-484D-B3CF-71B909152480}" type="presParOf" srcId="{509C063D-D5A2-4B0D-AD9D-7A6AF9BB0D31}" destId="{7579CEC2-7E2C-4371-A457-0C14DC0CE5D9}" srcOrd="0" destOrd="0" presId="urn:microsoft.com/office/officeart/2005/8/layout/process4"/>
    <dgm:cxn modelId="{4A0A52AC-A132-E14C-84DF-ACCAFB5BCCAB}" type="presParOf" srcId="{7579CEC2-7E2C-4371-A457-0C14DC0CE5D9}" destId="{A282F98E-1F04-4037-859A-AD1E803ECD7A}" srcOrd="0" destOrd="0" presId="urn:microsoft.com/office/officeart/2005/8/layout/process4"/>
    <dgm:cxn modelId="{2137574A-A34F-B149-93B5-DAD7205E51EE}" type="presParOf" srcId="{509C063D-D5A2-4B0D-AD9D-7A6AF9BB0D31}" destId="{3544C772-8508-4AB2-A21F-AA80330B5C3F}" srcOrd="1" destOrd="0" presId="urn:microsoft.com/office/officeart/2005/8/layout/process4"/>
    <dgm:cxn modelId="{B046E9C4-AA55-8442-A3B2-B5C831A4CF82}" type="presParOf" srcId="{509C063D-D5A2-4B0D-AD9D-7A6AF9BB0D31}" destId="{1309A87F-9A79-4F54-87C8-3D11D5534CAC}" srcOrd="2" destOrd="0" presId="urn:microsoft.com/office/officeart/2005/8/layout/process4"/>
    <dgm:cxn modelId="{7010BC7F-066D-3E43-8B6E-E9153A832E48}" type="presParOf" srcId="{1309A87F-9A79-4F54-87C8-3D11D5534CAC}" destId="{2B198DC0-D7D9-410C-BB70-8F607ACA91C7}" srcOrd="0" destOrd="0" presId="urn:microsoft.com/office/officeart/2005/8/layout/process4"/>
    <dgm:cxn modelId="{5853DE17-5B09-BE43-B2A2-A76A9F535BE3}" type="presParOf" srcId="{509C063D-D5A2-4B0D-AD9D-7A6AF9BB0D31}" destId="{2D82B865-8EF4-4A33-AE93-06D8AC80D097}" srcOrd="3" destOrd="0" presId="urn:microsoft.com/office/officeart/2005/8/layout/process4"/>
    <dgm:cxn modelId="{0583838E-1798-7C43-9F47-953955DA81E5}" type="presParOf" srcId="{509C063D-D5A2-4B0D-AD9D-7A6AF9BB0D31}" destId="{7E1AC685-A369-45E6-855B-00E0F2E70209}" srcOrd="4" destOrd="0" presId="urn:microsoft.com/office/officeart/2005/8/layout/process4"/>
    <dgm:cxn modelId="{CDD06277-B112-FD47-B0BE-A8DBC7161DD2}" type="presParOf" srcId="{7E1AC685-A369-45E6-855B-00E0F2E70209}" destId="{7B72AC07-6631-4C61-B8F1-459AC28DF9A6}" srcOrd="0" destOrd="0" presId="urn:microsoft.com/office/officeart/2005/8/layout/process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4BA9CA-327B-4363-ADC0-D0869EEDBDF3}" type="doc">
      <dgm:prSet loTypeId="urn:microsoft.com/office/officeart/2005/8/layout/process4" loCatId="process" qsTypeId="urn:microsoft.com/office/officeart/2005/8/quickstyle/simple1" qsCatId="simple" csTypeId="urn:microsoft.com/office/officeart/2005/8/colors/accent1_2" csCatId="accent1" phldr="1"/>
      <dgm:spPr/>
    </dgm:pt>
    <dgm:pt modelId="{A39C3688-A614-4F25-AEAA-6192F80179C7}">
      <dgm:prSet phldrT="[Text]"/>
      <dgm:spPr/>
      <dgm:t>
        <a:bodyPr/>
        <a:lstStyle/>
        <a:p>
          <a:r>
            <a:rPr lang="en-US" dirty="0" smtClean="0"/>
            <a:t>Data verified and cleaned by study personnel</a:t>
          </a:r>
          <a:endParaRPr lang="en-US" dirty="0"/>
        </a:p>
      </dgm:t>
    </dgm:pt>
    <dgm:pt modelId="{EA84EF3A-072F-45C2-A1E8-9927E5193CBC}" type="parTrans" cxnId="{19085193-5969-4BEC-85B1-8DB919F004D5}">
      <dgm:prSet/>
      <dgm:spPr/>
      <dgm:t>
        <a:bodyPr/>
        <a:lstStyle/>
        <a:p>
          <a:endParaRPr lang="en-US"/>
        </a:p>
      </dgm:t>
    </dgm:pt>
    <dgm:pt modelId="{CB5AC047-1899-4341-8CA5-5E9494750820}" type="sibTrans" cxnId="{19085193-5969-4BEC-85B1-8DB919F004D5}">
      <dgm:prSet/>
      <dgm:spPr/>
      <dgm:t>
        <a:bodyPr/>
        <a:lstStyle/>
        <a:p>
          <a:endParaRPr lang="en-US"/>
        </a:p>
      </dgm:t>
    </dgm:pt>
    <dgm:pt modelId="{AA3CC072-C5F8-4D23-BFD7-1FE9AA5124BA}">
      <dgm:prSet/>
      <dgm:spPr/>
      <dgm:t>
        <a:bodyPr/>
        <a:lstStyle/>
        <a:p>
          <a:r>
            <a:rPr lang="en-US" dirty="0" smtClean="0"/>
            <a:t>Baseline and outcomes analyses</a:t>
          </a:r>
          <a:endParaRPr lang="en-US" dirty="0"/>
        </a:p>
      </dgm:t>
    </dgm:pt>
    <dgm:pt modelId="{57213ADF-CABB-4EB9-A176-14EBB1AC6121}" type="parTrans" cxnId="{150C4BA4-F81B-4EC0-AD3F-B755D124F7EF}">
      <dgm:prSet/>
      <dgm:spPr/>
      <dgm:t>
        <a:bodyPr/>
        <a:lstStyle/>
        <a:p>
          <a:endParaRPr lang="en-US"/>
        </a:p>
      </dgm:t>
    </dgm:pt>
    <dgm:pt modelId="{CA3CD840-FE31-42E6-8536-18BEBC41D2A8}" type="sibTrans" cxnId="{150C4BA4-F81B-4EC0-AD3F-B755D124F7EF}">
      <dgm:prSet/>
      <dgm:spPr/>
      <dgm:t>
        <a:bodyPr/>
        <a:lstStyle/>
        <a:p>
          <a:endParaRPr lang="en-US"/>
        </a:p>
      </dgm:t>
    </dgm:pt>
    <dgm:pt modelId="{5795C35E-81A7-8A41-8172-C5AE119F0C42}">
      <dgm:prSet/>
      <dgm:spPr/>
      <dgm:t>
        <a:bodyPr/>
        <a:lstStyle/>
        <a:p>
          <a:r>
            <a:rPr lang="en-US" dirty="0" smtClean="0"/>
            <a:t>Tested for balance between groups at baseline</a:t>
          </a:r>
          <a:endParaRPr lang="en-US" dirty="0"/>
        </a:p>
      </dgm:t>
    </dgm:pt>
    <dgm:pt modelId="{F5BA7999-6B05-4546-891C-A780C116B8FF}" type="parTrans" cxnId="{56AFE6A9-BE10-4644-9D15-0F0F3D5930B4}">
      <dgm:prSet/>
      <dgm:spPr/>
      <dgm:t>
        <a:bodyPr/>
        <a:lstStyle/>
        <a:p>
          <a:endParaRPr lang="en-US"/>
        </a:p>
      </dgm:t>
    </dgm:pt>
    <dgm:pt modelId="{163DE9F1-2324-F64A-A2E9-B5329DAE6757}" type="sibTrans" cxnId="{56AFE6A9-BE10-4644-9D15-0F0F3D5930B4}">
      <dgm:prSet/>
      <dgm:spPr/>
      <dgm:t>
        <a:bodyPr/>
        <a:lstStyle/>
        <a:p>
          <a:endParaRPr lang="en-US"/>
        </a:p>
      </dgm:t>
    </dgm:pt>
    <dgm:pt modelId="{A698B819-F06C-F049-87FC-A9989AF9B4D7}">
      <dgm:prSet/>
      <dgm:spPr/>
      <dgm:t>
        <a:bodyPr/>
        <a:lstStyle/>
        <a:p>
          <a:r>
            <a:rPr lang="en-US" dirty="0" smtClean="0"/>
            <a:t>Examined rates of attrition and loss to follow-up</a:t>
          </a:r>
          <a:endParaRPr lang="en-US" dirty="0"/>
        </a:p>
      </dgm:t>
    </dgm:pt>
    <dgm:pt modelId="{52D14E5C-9748-7B44-A4C3-F616097D9485}" type="parTrans" cxnId="{1B9D244B-55FB-A34B-B6DB-8235F6806062}">
      <dgm:prSet/>
      <dgm:spPr/>
      <dgm:t>
        <a:bodyPr/>
        <a:lstStyle/>
        <a:p>
          <a:endParaRPr lang="en-US"/>
        </a:p>
      </dgm:t>
    </dgm:pt>
    <dgm:pt modelId="{AB6C036B-1085-E146-9F5D-FB0F5FAAB685}" type="sibTrans" cxnId="{1B9D244B-55FB-A34B-B6DB-8235F6806062}">
      <dgm:prSet/>
      <dgm:spPr/>
      <dgm:t>
        <a:bodyPr/>
        <a:lstStyle/>
        <a:p>
          <a:endParaRPr lang="en-US"/>
        </a:p>
      </dgm:t>
    </dgm:pt>
    <dgm:pt modelId="{509C063D-D5A2-4B0D-AD9D-7A6AF9BB0D31}" type="pres">
      <dgm:prSet presAssocID="{0F4BA9CA-327B-4363-ADC0-D0869EEDBDF3}" presName="Name0" presStyleCnt="0">
        <dgm:presLayoutVars>
          <dgm:dir/>
          <dgm:animLvl val="lvl"/>
          <dgm:resizeHandles val="exact"/>
        </dgm:presLayoutVars>
      </dgm:prSet>
      <dgm:spPr/>
    </dgm:pt>
    <dgm:pt modelId="{7579CEC2-7E2C-4371-A457-0C14DC0CE5D9}" type="pres">
      <dgm:prSet presAssocID="{AA3CC072-C5F8-4D23-BFD7-1FE9AA5124BA}" presName="boxAndChildren" presStyleCnt="0"/>
      <dgm:spPr/>
    </dgm:pt>
    <dgm:pt modelId="{A282F98E-1F04-4037-859A-AD1E803ECD7A}" type="pres">
      <dgm:prSet presAssocID="{AA3CC072-C5F8-4D23-BFD7-1FE9AA5124BA}" presName="parentTextBox" presStyleLbl="node1" presStyleIdx="0" presStyleCnt="4"/>
      <dgm:spPr/>
      <dgm:t>
        <a:bodyPr/>
        <a:lstStyle/>
        <a:p>
          <a:endParaRPr lang="en-US"/>
        </a:p>
      </dgm:t>
    </dgm:pt>
    <dgm:pt modelId="{DABFCFCE-7228-4B46-876F-C66997017354}" type="pres">
      <dgm:prSet presAssocID="{AB6C036B-1085-E146-9F5D-FB0F5FAAB685}" presName="sp" presStyleCnt="0"/>
      <dgm:spPr/>
    </dgm:pt>
    <dgm:pt modelId="{8A947CC4-14A9-3A40-8E2A-CDAC1453933E}" type="pres">
      <dgm:prSet presAssocID="{A698B819-F06C-F049-87FC-A9989AF9B4D7}" presName="arrowAndChildren" presStyleCnt="0"/>
      <dgm:spPr/>
    </dgm:pt>
    <dgm:pt modelId="{C6F22EE4-DEBA-8B47-A91E-C5978F91419B}" type="pres">
      <dgm:prSet presAssocID="{A698B819-F06C-F049-87FC-A9989AF9B4D7}" presName="parentTextArrow" presStyleLbl="node1" presStyleIdx="1" presStyleCnt="4"/>
      <dgm:spPr/>
      <dgm:t>
        <a:bodyPr/>
        <a:lstStyle/>
        <a:p>
          <a:endParaRPr lang="en-US"/>
        </a:p>
      </dgm:t>
    </dgm:pt>
    <dgm:pt modelId="{14984EFE-9E47-1F47-92E5-E9332DEDDD6E}" type="pres">
      <dgm:prSet presAssocID="{163DE9F1-2324-F64A-A2E9-B5329DAE6757}" presName="sp" presStyleCnt="0"/>
      <dgm:spPr/>
    </dgm:pt>
    <dgm:pt modelId="{9E7588FE-9701-5243-8546-1177F5B02C89}" type="pres">
      <dgm:prSet presAssocID="{5795C35E-81A7-8A41-8172-C5AE119F0C42}" presName="arrowAndChildren" presStyleCnt="0"/>
      <dgm:spPr/>
    </dgm:pt>
    <dgm:pt modelId="{53F91DF2-A4C6-E14C-85E0-5FE91495C595}" type="pres">
      <dgm:prSet presAssocID="{5795C35E-81A7-8A41-8172-C5AE119F0C42}" presName="parentTextArrow" presStyleLbl="node1" presStyleIdx="2" presStyleCnt="4"/>
      <dgm:spPr/>
      <dgm:t>
        <a:bodyPr/>
        <a:lstStyle/>
        <a:p>
          <a:endParaRPr lang="en-US"/>
        </a:p>
      </dgm:t>
    </dgm:pt>
    <dgm:pt modelId="{2D82B865-8EF4-4A33-AE93-06D8AC80D097}" type="pres">
      <dgm:prSet presAssocID="{CB5AC047-1899-4341-8CA5-5E9494750820}" presName="sp" presStyleCnt="0"/>
      <dgm:spPr/>
    </dgm:pt>
    <dgm:pt modelId="{7E1AC685-A369-45E6-855B-00E0F2E70209}" type="pres">
      <dgm:prSet presAssocID="{A39C3688-A614-4F25-AEAA-6192F80179C7}" presName="arrowAndChildren" presStyleCnt="0"/>
      <dgm:spPr/>
    </dgm:pt>
    <dgm:pt modelId="{7B72AC07-6631-4C61-B8F1-459AC28DF9A6}" type="pres">
      <dgm:prSet presAssocID="{A39C3688-A614-4F25-AEAA-6192F80179C7}" presName="parentTextArrow" presStyleLbl="node1" presStyleIdx="3" presStyleCnt="4" custLinFactNeighborX="20384" custLinFactNeighborY="-47"/>
      <dgm:spPr/>
      <dgm:t>
        <a:bodyPr/>
        <a:lstStyle/>
        <a:p>
          <a:endParaRPr lang="en-US"/>
        </a:p>
      </dgm:t>
    </dgm:pt>
  </dgm:ptLst>
  <dgm:cxnLst>
    <dgm:cxn modelId="{D2A171EA-E952-DF4A-9619-F8E2395DA4A7}" type="presOf" srcId="{A698B819-F06C-F049-87FC-A9989AF9B4D7}" destId="{C6F22EE4-DEBA-8B47-A91E-C5978F91419B}" srcOrd="0" destOrd="0" presId="urn:microsoft.com/office/officeart/2005/8/layout/process4"/>
    <dgm:cxn modelId="{00B4DBCF-E693-0B49-95B7-D1A01BAA82D1}" type="presOf" srcId="{AA3CC072-C5F8-4D23-BFD7-1FE9AA5124BA}" destId="{A282F98E-1F04-4037-859A-AD1E803ECD7A}" srcOrd="0" destOrd="0" presId="urn:microsoft.com/office/officeart/2005/8/layout/process4"/>
    <dgm:cxn modelId="{1FFB6F58-E978-6549-A94C-4F8F845CC7A5}" type="presOf" srcId="{A39C3688-A614-4F25-AEAA-6192F80179C7}" destId="{7B72AC07-6631-4C61-B8F1-459AC28DF9A6}" srcOrd="0" destOrd="0" presId="urn:microsoft.com/office/officeart/2005/8/layout/process4"/>
    <dgm:cxn modelId="{56AFE6A9-BE10-4644-9D15-0F0F3D5930B4}" srcId="{0F4BA9CA-327B-4363-ADC0-D0869EEDBDF3}" destId="{5795C35E-81A7-8A41-8172-C5AE119F0C42}" srcOrd="1" destOrd="0" parTransId="{F5BA7999-6B05-4546-891C-A780C116B8FF}" sibTransId="{163DE9F1-2324-F64A-A2E9-B5329DAE6757}"/>
    <dgm:cxn modelId="{150C4BA4-F81B-4EC0-AD3F-B755D124F7EF}" srcId="{0F4BA9CA-327B-4363-ADC0-D0869EEDBDF3}" destId="{AA3CC072-C5F8-4D23-BFD7-1FE9AA5124BA}" srcOrd="3" destOrd="0" parTransId="{57213ADF-CABB-4EB9-A176-14EBB1AC6121}" sibTransId="{CA3CD840-FE31-42E6-8536-18BEBC41D2A8}"/>
    <dgm:cxn modelId="{FB1037B9-6F36-2244-9B87-617012966D13}" type="presOf" srcId="{0F4BA9CA-327B-4363-ADC0-D0869EEDBDF3}" destId="{509C063D-D5A2-4B0D-AD9D-7A6AF9BB0D31}" srcOrd="0" destOrd="0" presId="urn:microsoft.com/office/officeart/2005/8/layout/process4"/>
    <dgm:cxn modelId="{1B9D244B-55FB-A34B-B6DB-8235F6806062}" srcId="{0F4BA9CA-327B-4363-ADC0-D0869EEDBDF3}" destId="{A698B819-F06C-F049-87FC-A9989AF9B4D7}" srcOrd="2" destOrd="0" parTransId="{52D14E5C-9748-7B44-A4C3-F616097D9485}" sibTransId="{AB6C036B-1085-E146-9F5D-FB0F5FAAB685}"/>
    <dgm:cxn modelId="{DB091F02-F10F-D346-9198-733DDD3EAEF0}" type="presOf" srcId="{5795C35E-81A7-8A41-8172-C5AE119F0C42}" destId="{53F91DF2-A4C6-E14C-85E0-5FE91495C595}" srcOrd="0" destOrd="0" presId="urn:microsoft.com/office/officeart/2005/8/layout/process4"/>
    <dgm:cxn modelId="{19085193-5969-4BEC-85B1-8DB919F004D5}" srcId="{0F4BA9CA-327B-4363-ADC0-D0869EEDBDF3}" destId="{A39C3688-A614-4F25-AEAA-6192F80179C7}" srcOrd="0" destOrd="0" parTransId="{EA84EF3A-072F-45C2-A1E8-9927E5193CBC}" sibTransId="{CB5AC047-1899-4341-8CA5-5E9494750820}"/>
    <dgm:cxn modelId="{F0E7FECC-5407-754A-AFB3-03B89B528295}" type="presParOf" srcId="{509C063D-D5A2-4B0D-AD9D-7A6AF9BB0D31}" destId="{7579CEC2-7E2C-4371-A457-0C14DC0CE5D9}" srcOrd="0" destOrd="0" presId="urn:microsoft.com/office/officeart/2005/8/layout/process4"/>
    <dgm:cxn modelId="{A75C0B8C-44DD-0C46-A155-18262880EBB6}" type="presParOf" srcId="{7579CEC2-7E2C-4371-A457-0C14DC0CE5D9}" destId="{A282F98E-1F04-4037-859A-AD1E803ECD7A}" srcOrd="0" destOrd="0" presId="urn:microsoft.com/office/officeart/2005/8/layout/process4"/>
    <dgm:cxn modelId="{EBFF5804-255F-B044-8057-BEF848C65656}" type="presParOf" srcId="{509C063D-D5A2-4B0D-AD9D-7A6AF9BB0D31}" destId="{DABFCFCE-7228-4B46-876F-C66997017354}" srcOrd="1" destOrd="0" presId="urn:microsoft.com/office/officeart/2005/8/layout/process4"/>
    <dgm:cxn modelId="{8443C681-EB69-054C-B835-D47F93ACF6F2}" type="presParOf" srcId="{509C063D-D5A2-4B0D-AD9D-7A6AF9BB0D31}" destId="{8A947CC4-14A9-3A40-8E2A-CDAC1453933E}" srcOrd="2" destOrd="0" presId="urn:microsoft.com/office/officeart/2005/8/layout/process4"/>
    <dgm:cxn modelId="{82F5FBBE-0C8E-1045-965E-ED28F996E001}" type="presParOf" srcId="{8A947CC4-14A9-3A40-8E2A-CDAC1453933E}" destId="{C6F22EE4-DEBA-8B47-A91E-C5978F91419B}" srcOrd="0" destOrd="0" presId="urn:microsoft.com/office/officeart/2005/8/layout/process4"/>
    <dgm:cxn modelId="{8895AC00-1F9F-BA4A-B5FF-CB417A9A19ED}" type="presParOf" srcId="{509C063D-D5A2-4B0D-AD9D-7A6AF9BB0D31}" destId="{14984EFE-9E47-1F47-92E5-E9332DEDDD6E}" srcOrd="3" destOrd="0" presId="urn:microsoft.com/office/officeart/2005/8/layout/process4"/>
    <dgm:cxn modelId="{F0856CCC-18BA-AA44-AFEA-B1FCF9BA1954}" type="presParOf" srcId="{509C063D-D5A2-4B0D-AD9D-7A6AF9BB0D31}" destId="{9E7588FE-9701-5243-8546-1177F5B02C89}" srcOrd="4" destOrd="0" presId="urn:microsoft.com/office/officeart/2005/8/layout/process4"/>
    <dgm:cxn modelId="{832BF1AA-18B6-5A4C-8CF0-1C0BFEE9B853}" type="presParOf" srcId="{9E7588FE-9701-5243-8546-1177F5B02C89}" destId="{53F91DF2-A4C6-E14C-85E0-5FE91495C595}" srcOrd="0" destOrd="0" presId="urn:microsoft.com/office/officeart/2005/8/layout/process4"/>
    <dgm:cxn modelId="{A52313D2-4E93-504B-B1EC-B2A8B9EFE3BA}" type="presParOf" srcId="{509C063D-D5A2-4B0D-AD9D-7A6AF9BB0D31}" destId="{2D82B865-8EF4-4A33-AE93-06D8AC80D097}" srcOrd="5" destOrd="0" presId="urn:microsoft.com/office/officeart/2005/8/layout/process4"/>
    <dgm:cxn modelId="{851E4C37-3418-7148-AE16-C6B4F25331BD}" type="presParOf" srcId="{509C063D-D5A2-4B0D-AD9D-7A6AF9BB0D31}" destId="{7E1AC685-A369-45E6-855B-00E0F2E70209}" srcOrd="6" destOrd="0" presId="urn:microsoft.com/office/officeart/2005/8/layout/process4"/>
    <dgm:cxn modelId="{9D4FC818-503D-0E41-91F6-06F62C5E6BE7}" type="presParOf" srcId="{7E1AC685-A369-45E6-855B-00E0F2E70209}" destId="{7B72AC07-6631-4C61-B8F1-459AC28DF9A6}" srcOrd="0" destOrd="0" presId="urn:microsoft.com/office/officeart/2005/8/layout/process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0.51883</cdr:x>
      <cdr:y>0.02288</cdr:y>
    </cdr:from>
    <cdr:to>
      <cdr:x>0.64712</cdr:x>
      <cdr:y>0.02288</cdr:y>
    </cdr:to>
    <cdr:cxnSp macro="">
      <cdr:nvCxnSpPr>
        <cdr:cNvPr id="2" name="Straight Connector 1"/>
        <cdr:cNvCxnSpPr/>
      </cdr:nvCxnSpPr>
      <cdr:spPr>
        <a:xfrm xmlns:a="http://schemas.openxmlformats.org/drawingml/2006/main">
          <a:off x="4269801" y="103538"/>
          <a:ext cx="1055732" cy="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0.67703</cdr:x>
      <cdr:y>0.08735</cdr:y>
    </cdr:from>
    <cdr:to>
      <cdr:x>0.67711</cdr:x>
      <cdr:y>0.21664</cdr:y>
    </cdr:to>
    <cdr:cxnSp macro="">
      <cdr:nvCxnSpPr>
        <cdr:cNvPr id="3" name="Straight Arrow Connector 2"/>
        <cdr:cNvCxnSpPr/>
      </cdr:nvCxnSpPr>
      <cdr:spPr>
        <a:xfrm xmlns:a="http://schemas.openxmlformats.org/drawingml/2006/main">
          <a:off x="5571714" y="395324"/>
          <a:ext cx="648" cy="585178"/>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0.51955</cdr:x>
      <cdr:y>0.02288</cdr:y>
    </cdr:from>
    <cdr:to>
      <cdr:x>0.52208</cdr:x>
      <cdr:y>0.42565</cdr:y>
    </cdr:to>
    <cdr:cxnSp macro="">
      <cdr:nvCxnSpPr>
        <cdr:cNvPr id="6" name="Straight Arrow Connector 5"/>
        <cdr:cNvCxnSpPr/>
      </cdr:nvCxnSpPr>
      <cdr:spPr>
        <a:xfrm xmlns:a="http://schemas.openxmlformats.org/drawingml/2006/main">
          <a:off x="4275667" y="103538"/>
          <a:ext cx="20849" cy="1822919"/>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0.53917</cdr:x>
      <cdr:y>0.03022</cdr:y>
    </cdr:from>
    <cdr:to>
      <cdr:x>0.53917</cdr:x>
      <cdr:y>0.06312</cdr:y>
    </cdr:to>
    <cdr:cxnSp macro="">
      <cdr:nvCxnSpPr>
        <cdr:cNvPr id="3" name="Straight Arrow Connector 2"/>
        <cdr:cNvCxnSpPr/>
      </cdr:nvCxnSpPr>
      <cdr:spPr>
        <a:xfrm xmlns:a="http://schemas.openxmlformats.org/drawingml/2006/main">
          <a:off x="4437192" y="136772"/>
          <a:ext cx="0" cy="148905"/>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0.6726</cdr:x>
      <cdr:y>0.03022</cdr:y>
    </cdr:from>
    <cdr:to>
      <cdr:x>0.67284</cdr:x>
      <cdr:y>0.1108</cdr:y>
    </cdr:to>
    <cdr:cxnSp macro="">
      <cdr:nvCxnSpPr>
        <cdr:cNvPr id="5" name="Straight Arrow Connector 4"/>
        <cdr:cNvCxnSpPr/>
      </cdr:nvCxnSpPr>
      <cdr:spPr>
        <a:xfrm xmlns:a="http://schemas.openxmlformats.org/drawingml/2006/main" flipH="1">
          <a:off x="5535248" y="136772"/>
          <a:ext cx="1952" cy="36470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0.17515</cdr:x>
      <cdr:y>0.38237</cdr:y>
    </cdr:from>
    <cdr:to>
      <cdr:x>0.29451</cdr:x>
      <cdr:y>0.38302</cdr:y>
    </cdr:to>
    <cdr:cxnSp macro="">
      <cdr:nvCxnSpPr>
        <cdr:cNvPr id="10" name="Straight Connector 9"/>
        <cdr:cNvCxnSpPr/>
      </cdr:nvCxnSpPr>
      <cdr:spPr>
        <a:xfrm xmlns:a="http://schemas.openxmlformats.org/drawingml/2006/main" flipV="1">
          <a:off x="1441450" y="1730595"/>
          <a:ext cx="982264" cy="2955"/>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0.33161</cdr:x>
      <cdr:y>0.489</cdr:y>
    </cdr:from>
    <cdr:to>
      <cdr:x>0.33161</cdr:x>
      <cdr:y>0.55481</cdr:y>
    </cdr:to>
    <cdr:cxnSp macro="">
      <cdr:nvCxnSpPr>
        <cdr:cNvPr id="11" name="Straight Arrow Connector 10"/>
        <cdr:cNvCxnSpPr/>
      </cdr:nvCxnSpPr>
      <cdr:spPr>
        <a:xfrm xmlns:a="http://schemas.openxmlformats.org/drawingml/2006/main">
          <a:off x="2729040" y="2213210"/>
          <a:ext cx="0" cy="297854"/>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0.25053</cdr:x>
      <cdr:y>0.48873</cdr:y>
    </cdr:from>
    <cdr:to>
      <cdr:x>0.25053</cdr:x>
      <cdr:y>0.55455</cdr:y>
    </cdr:to>
    <cdr:cxnSp macro="">
      <cdr:nvCxnSpPr>
        <cdr:cNvPr id="22" name="Straight Arrow Connector 21"/>
        <cdr:cNvCxnSpPr/>
      </cdr:nvCxnSpPr>
      <cdr:spPr>
        <a:xfrm xmlns:a="http://schemas.openxmlformats.org/drawingml/2006/main">
          <a:off x="2061775" y="2211974"/>
          <a:ext cx="0" cy="297898"/>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0.17486</cdr:x>
      <cdr:y>0.38061</cdr:y>
    </cdr:from>
    <cdr:to>
      <cdr:x>0.17486</cdr:x>
      <cdr:y>0.47933</cdr:y>
    </cdr:to>
    <cdr:cxnSp macro="">
      <cdr:nvCxnSpPr>
        <cdr:cNvPr id="24" name="Straight Arrow Connector 23"/>
        <cdr:cNvCxnSpPr/>
      </cdr:nvCxnSpPr>
      <cdr:spPr>
        <a:xfrm xmlns:a="http://schemas.openxmlformats.org/drawingml/2006/main">
          <a:off x="1439031" y="1722632"/>
          <a:ext cx="0" cy="446804"/>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0.63432</cdr:x>
      <cdr:y>0.09124</cdr:y>
    </cdr:from>
    <cdr:to>
      <cdr:x>0.71029</cdr:x>
      <cdr:y>0.14883</cdr:y>
    </cdr:to>
    <cdr:sp macro="" textlink="">
      <cdr:nvSpPr>
        <cdr:cNvPr id="26" name="TextBox 25"/>
        <cdr:cNvSpPr txBox="1"/>
      </cdr:nvSpPr>
      <cdr:spPr>
        <a:xfrm xmlns:a="http://schemas.openxmlformats.org/drawingml/2006/main">
          <a:off x="5220216" y="412944"/>
          <a:ext cx="625203" cy="260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smtClean="0">
              <a:solidFill>
                <a:schemeClr val="tx2"/>
              </a:solidFill>
            </a:rPr>
            <a:t>*</a:t>
          </a:r>
        </a:p>
      </cdr:txBody>
    </cdr:sp>
  </cdr:relSizeAnchor>
  <cdr:relSizeAnchor xmlns:cdr="http://schemas.openxmlformats.org/drawingml/2006/chartDrawing">
    <cdr:from>
      <cdr:x>0.29279</cdr:x>
      <cdr:y>0.38172</cdr:y>
    </cdr:from>
    <cdr:to>
      <cdr:x>0.29374</cdr:x>
      <cdr:y>0.45577</cdr:y>
    </cdr:to>
    <cdr:cxnSp macro="">
      <cdr:nvCxnSpPr>
        <cdr:cNvPr id="33" name="Straight Arrow Connector 32"/>
        <cdr:cNvCxnSpPr/>
      </cdr:nvCxnSpPr>
      <cdr:spPr>
        <a:xfrm xmlns:a="http://schemas.openxmlformats.org/drawingml/2006/main" flipH="1">
          <a:off x="2409546" y="1727642"/>
          <a:ext cx="7818" cy="335147"/>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0.53799</cdr:x>
      <cdr:y>0.03022</cdr:y>
    </cdr:from>
    <cdr:to>
      <cdr:x>0.67361</cdr:x>
      <cdr:y>0.03022</cdr:y>
    </cdr:to>
    <cdr:cxnSp macro="">
      <cdr:nvCxnSpPr>
        <cdr:cNvPr id="21" name="Straight Connector 20"/>
        <cdr:cNvCxnSpPr/>
      </cdr:nvCxnSpPr>
      <cdr:spPr>
        <a:xfrm xmlns:a="http://schemas.openxmlformats.org/drawingml/2006/main" flipV="1">
          <a:off x="4427416" y="136772"/>
          <a:ext cx="1116134" cy="1"/>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5FB74C-466D-124A-8FFC-2E0F20906685}" type="datetimeFigureOut">
              <a:rPr lang="en-US" smtClean="0"/>
              <a:t>3/24/2016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49676E-0783-C84A-AD87-0E926A139137}" type="slidenum">
              <a:rPr lang="en-US" smtClean="0"/>
              <a:t>‹#›</a:t>
            </a:fld>
            <a:endParaRPr lang="en-US"/>
          </a:p>
        </p:txBody>
      </p:sp>
    </p:spTree>
    <p:extLst>
      <p:ext uri="{BB962C8B-B14F-4D97-AF65-F5344CB8AC3E}">
        <p14:creationId xmlns:p14="http://schemas.microsoft.com/office/powerpoint/2010/main" val="11673590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D49676E-0783-C84A-AD87-0E926A139137}" type="slidenum">
              <a:rPr lang="en-US" smtClean="0"/>
              <a:t>1</a:t>
            </a:fld>
            <a:endParaRPr lang="en-US"/>
          </a:p>
        </p:txBody>
      </p:sp>
    </p:spTree>
    <p:extLst>
      <p:ext uri="{BB962C8B-B14F-4D97-AF65-F5344CB8AC3E}">
        <p14:creationId xmlns:p14="http://schemas.microsoft.com/office/powerpoint/2010/main" val="2013413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100" dirty="0"/>
              <a:t>58% of participants report needing the help of another person with personal care needs because of a physical, mental, or emotional condition. </a:t>
            </a:r>
          </a:p>
          <a:p>
            <a:pPr defTabSz="864931">
              <a:defRPr/>
            </a:pPr>
            <a:endParaRPr lang="en-US" sz="1100" dirty="0"/>
          </a:p>
          <a:p>
            <a:pPr defTabSz="864931">
              <a:defRPr/>
            </a:pPr>
            <a:r>
              <a:rPr lang="en-US" sz="1100" dirty="0"/>
              <a:t>When asked about the future, only 63% of participants said that they have friends or relatives who would be willing and able to help them over a long period of time if they needed help with basic personal care activities.  </a:t>
            </a:r>
          </a:p>
          <a:p>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10</a:t>
            </a:fld>
            <a:endParaRPr lang="en-US"/>
          </a:p>
        </p:txBody>
      </p:sp>
    </p:spTree>
    <p:extLst>
      <p:ext uri="{BB962C8B-B14F-4D97-AF65-F5344CB8AC3E}">
        <p14:creationId xmlns:p14="http://schemas.microsoft.com/office/powerpoint/2010/main" val="3782240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altLang="en-US" dirty="0" smtClean="0"/>
              <a:t>When asked about social support, only 59% of </a:t>
            </a:r>
            <a:r>
              <a:rPr lang="en-US" altLang="en-US" dirty="0" err="1" smtClean="0"/>
              <a:t>partinat</a:t>
            </a:r>
            <a:r>
              <a:rPr lang="en-US" altLang="en-US" baseline="0" dirty="0" smtClean="0"/>
              <a:t> reporting having contact with friends or family. An additional 24% reporting having contact with friends or family once or twice a week, 10% have contact once or twice a month, and 8% report having contact less than once a month. </a:t>
            </a:r>
          </a:p>
          <a:p>
            <a:pPr eaLnBrk="1" hangingPunct="1">
              <a:spcBef>
                <a:spcPct val="0"/>
              </a:spcBef>
            </a:pPr>
            <a:endParaRPr lang="en-US" altLang="en-US" baseline="0" dirty="0" smtClean="0"/>
          </a:p>
          <a:p>
            <a:pPr eaLnBrk="1" hangingPunct="1">
              <a:spcBef>
                <a:spcPct val="0"/>
              </a:spcBef>
            </a:pPr>
            <a:r>
              <a:rPr lang="en-US" altLang="en-US" dirty="0" smtClean="0"/>
              <a:t>13% have no one to call on for help.</a:t>
            </a:r>
          </a:p>
          <a:p>
            <a:pPr eaLnBrk="1" hangingPunct="1">
              <a:spcBef>
                <a:spcPct val="0"/>
              </a:spcBef>
            </a:pPr>
            <a:endParaRPr lang="en-US" altLang="en-US" dirty="0" smtClean="0"/>
          </a:p>
          <a:p>
            <a:pPr eaLnBrk="1" hangingPunct="1">
              <a:spcBef>
                <a:spcPct val="0"/>
              </a:spcBef>
            </a:pPr>
            <a:r>
              <a:rPr lang="en-US" altLang="en-US" dirty="0" smtClean="0"/>
              <a:t>Suggests that a</a:t>
            </a:r>
            <a:r>
              <a:rPr lang="en-US" altLang="en-US" baseline="0" dirty="0" smtClean="0"/>
              <a:t> somewhat alarming proportion of older adults on waiting lists for MOW have limited if any social support.</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3E7FC51F-A6E5-084F-AC4A-0FA428571BBE}" type="slidenum">
              <a:rPr lang="en-US" smtClean="0"/>
              <a:pPr/>
              <a:t>11</a:t>
            </a:fld>
            <a:endParaRPr lang="en-US"/>
          </a:p>
        </p:txBody>
      </p:sp>
    </p:spTree>
    <p:extLst>
      <p:ext uri="{BB962C8B-B14F-4D97-AF65-F5344CB8AC3E}">
        <p14:creationId xmlns:p14="http://schemas.microsoft.com/office/powerpoint/2010/main" val="2293400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7FC51F-A6E5-084F-AC4A-0FA428571BBE}" type="slidenum">
              <a:rPr lang="en-US" smtClean="0"/>
              <a:pPr/>
              <a:t>12</a:t>
            </a:fld>
            <a:endParaRPr lang="en-US"/>
          </a:p>
        </p:txBody>
      </p:sp>
    </p:spTree>
    <p:extLst>
      <p:ext uri="{BB962C8B-B14F-4D97-AF65-F5344CB8AC3E}">
        <p14:creationId xmlns:p14="http://schemas.microsoft.com/office/powerpoint/2010/main" val="162299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71% of MTAM sample rated their self rated</a:t>
            </a:r>
            <a:r>
              <a:rPr lang="en-US" baseline="0" dirty="0" smtClean="0"/>
              <a:t> health as fair to poor compared to 26% of seniors, nationally</a:t>
            </a:r>
            <a:endParaRPr lang="en-US" dirty="0"/>
          </a:p>
        </p:txBody>
      </p:sp>
      <p:sp>
        <p:nvSpPr>
          <p:cNvPr id="4" name="Slide Number Placeholder 3"/>
          <p:cNvSpPr>
            <a:spLocks noGrp="1"/>
          </p:cNvSpPr>
          <p:nvPr>
            <p:ph type="sldNum" sz="quarter" idx="10"/>
          </p:nvPr>
        </p:nvSpPr>
        <p:spPr/>
        <p:txBody>
          <a:bodyPr/>
          <a:lstStyle/>
          <a:p>
            <a:fld id="{3E7FC51F-A6E5-084F-AC4A-0FA428571BBE}" type="slidenum">
              <a:rPr lang="en-US" smtClean="0"/>
              <a:pPr/>
              <a:t>13</a:t>
            </a:fld>
            <a:endParaRPr lang="en-US"/>
          </a:p>
        </p:txBody>
      </p:sp>
    </p:spTree>
    <p:extLst>
      <p:ext uri="{BB962C8B-B14F-4D97-AF65-F5344CB8AC3E}">
        <p14:creationId xmlns:p14="http://schemas.microsoft.com/office/powerpoint/2010/main" val="684319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Twice as likely to screen positive for depression and anxiety</a:t>
            </a:r>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14</a:t>
            </a:fld>
            <a:endParaRPr lang="en-US"/>
          </a:p>
        </p:txBody>
      </p:sp>
    </p:spTree>
    <p:extLst>
      <p:ext uri="{BB962C8B-B14F-4D97-AF65-F5344CB8AC3E}">
        <p14:creationId xmlns:p14="http://schemas.microsoft.com/office/powerpoint/2010/main" val="2442003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latin typeface="Minion Pro"/>
              </a:rPr>
              <a:t>Q: “In the last month, have you fallen down?”   </a:t>
            </a:r>
          </a:p>
          <a:p>
            <a:pPr algn="ctr"/>
            <a:r>
              <a:rPr lang="en-US" dirty="0" smtClean="0">
                <a:latin typeface="Minion Pro"/>
              </a:rPr>
              <a:t>Q: “In the last month, did you worry about falling down?”     </a:t>
            </a:r>
          </a:p>
          <a:p>
            <a:pPr algn="ctr"/>
            <a:r>
              <a:rPr lang="en-US" dirty="0" smtClean="0">
                <a:latin typeface="Minion Pro"/>
              </a:rPr>
              <a:t>Q: “In the last month, did this worry ever limit your activities?”</a:t>
            </a:r>
          </a:p>
          <a:p>
            <a:endParaRPr lang="en-US" dirty="0" smtClean="0"/>
          </a:p>
          <a:p>
            <a:r>
              <a:rPr lang="en-US" dirty="0" smtClean="0"/>
              <a:t>Significantly</a:t>
            </a:r>
            <a:r>
              <a:rPr lang="en-US" baseline="0" dirty="0" smtClean="0"/>
              <a:t> more likely to have fallen in the past month </a:t>
            </a:r>
          </a:p>
          <a:p>
            <a:r>
              <a:rPr lang="en-US" baseline="0" dirty="0" smtClean="0"/>
              <a:t>Fell on average 2.2 times ranging from 2-20</a:t>
            </a:r>
          </a:p>
          <a:p>
            <a:r>
              <a:rPr lang="en-US" baseline="0" dirty="0" smtClean="0"/>
              <a:t>Higher </a:t>
            </a:r>
            <a:r>
              <a:rPr lang="en-US" baseline="0" dirty="0" err="1" smtClean="0"/>
              <a:t>proporption</a:t>
            </a:r>
            <a:r>
              <a:rPr lang="en-US" baseline="0" dirty="0" smtClean="0"/>
              <a:t> reported being fearful of falling and having this fear limit their activities.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15</a:t>
            </a:fld>
            <a:endParaRPr lang="en-US"/>
          </a:p>
        </p:txBody>
      </p:sp>
    </p:spTree>
    <p:extLst>
      <p:ext uri="{BB962C8B-B14F-4D97-AF65-F5344CB8AC3E}">
        <p14:creationId xmlns:p14="http://schemas.microsoft.com/office/powerpoint/2010/main" val="4063201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Also, of those who need help shopping with groceries, 12% do not have someone to help them.</a:t>
            </a:r>
          </a:p>
          <a:p>
            <a:r>
              <a:rPr lang="en-US" sz="1100" dirty="0"/>
              <a:t>Of those who need help preparing or heating up food, 25% do not have someone to help.	</a:t>
            </a:r>
          </a:p>
          <a:p>
            <a:r>
              <a:rPr lang="en-US" sz="1100" dirty="0"/>
              <a:t> </a:t>
            </a:r>
            <a:endParaRPr lang="en-US" sz="1100" dirty="0" smtClean="0"/>
          </a:p>
          <a:p>
            <a:pPr algn="ctr"/>
            <a:r>
              <a:rPr lang="en-US" sz="1200" dirty="0" smtClean="0">
                <a:latin typeface="Minion Pro"/>
              </a:rPr>
              <a:t>MTAM: Q: “Are there times when you are not physically able to shop for groceries?”     </a:t>
            </a:r>
          </a:p>
          <a:p>
            <a:pPr algn="ctr"/>
            <a:r>
              <a:rPr lang="en-US" sz="1200" dirty="0" smtClean="0">
                <a:latin typeface="Minion Pro"/>
              </a:rPr>
              <a:t>Q: “Are there times when you are not physically able to prepare or heat up your food?”</a:t>
            </a:r>
          </a:p>
          <a:p>
            <a:pPr algn="ctr"/>
            <a:r>
              <a:rPr lang="en-US" sz="1200" dirty="0" smtClean="0">
                <a:latin typeface="Minion Pro"/>
              </a:rPr>
              <a:t>NHATS: Respondents who replied (a) they had assistance for health or functioning reasons or (b) they performed the activity themselves with difficulty were considered to have need for assistance.</a:t>
            </a:r>
          </a:p>
          <a:p>
            <a:pPr algn="ctr"/>
            <a:endParaRPr lang="en-US" sz="1200" dirty="0" smtClean="0">
              <a:latin typeface="Minion Pro"/>
            </a:endParaRPr>
          </a:p>
          <a:p>
            <a:endParaRPr lang="en-US" dirty="0"/>
          </a:p>
        </p:txBody>
      </p:sp>
      <p:sp>
        <p:nvSpPr>
          <p:cNvPr id="4" name="Slide Number Placeholder 3"/>
          <p:cNvSpPr>
            <a:spLocks noGrp="1"/>
          </p:cNvSpPr>
          <p:nvPr>
            <p:ph type="sldNum" sz="quarter" idx="10"/>
          </p:nvPr>
        </p:nvSpPr>
        <p:spPr/>
        <p:txBody>
          <a:bodyPr/>
          <a:lstStyle/>
          <a:p>
            <a:fld id="{3E7FC51F-A6E5-084F-AC4A-0FA428571BBE}" type="slidenum">
              <a:rPr lang="en-US" smtClean="0"/>
              <a:pPr/>
              <a:t>16</a:t>
            </a:fld>
            <a:endParaRPr lang="en-US"/>
          </a:p>
        </p:txBody>
      </p:sp>
    </p:spTree>
    <p:extLst>
      <p:ext uri="{BB962C8B-B14F-4D97-AF65-F5344CB8AC3E}">
        <p14:creationId xmlns:p14="http://schemas.microsoft.com/office/powerpoint/2010/main" val="1096270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times higher likelihood</a:t>
            </a:r>
            <a:r>
              <a:rPr lang="en-US" baseline="0" dirty="0" smtClean="0"/>
              <a:t> of having exterior hazards</a:t>
            </a:r>
            <a:endParaRPr lang="en-US" dirty="0"/>
          </a:p>
        </p:txBody>
      </p:sp>
      <p:sp>
        <p:nvSpPr>
          <p:cNvPr id="4" name="Slide Number Placeholder 3"/>
          <p:cNvSpPr>
            <a:spLocks noGrp="1"/>
          </p:cNvSpPr>
          <p:nvPr>
            <p:ph type="sldNum" sz="quarter" idx="10"/>
          </p:nvPr>
        </p:nvSpPr>
        <p:spPr/>
        <p:txBody>
          <a:bodyPr/>
          <a:lstStyle/>
          <a:p>
            <a:fld id="{59E501DA-C0B1-49A1-8D0A-C03828AA6D03}" type="slidenum">
              <a:rPr lang="en-US" smtClean="0"/>
              <a:pPr/>
              <a:t>17</a:t>
            </a:fld>
            <a:endParaRPr lang="en-US"/>
          </a:p>
        </p:txBody>
      </p:sp>
    </p:spTree>
    <p:extLst>
      <p:ext uri="{BB962C8B-B14F-4D97-AF65-F5344CB8AC3E}">
        <p14:creationId xmlns:p14="http://schemas.microsoft.com/office/powerpoint/2010/main" val="4259579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Greatest differences inside</a:t>
            </a:r>
            <a:r>
              <a:rPr lang="en-US" baseline="0" dirty="0" smtClean="0"/>
              <a:t> the home… the most troubling given that these folks are homebound.</a:t>
            </a:r>
          </a:p>
          <a:p>
            <a:r>
              <a:rPr lang="en-US" dirty="0" smtClean="0"/>
              <a:t>3-5 times more likely to have interior hazards</a:t>
            </a:r>
            <a:r>
              <a:rPr lang="en-US" dirty="0"/>
              <a:t>.</a:t>
            </a:r>
            <a:endParaRPr lang="en-US" dirty="0" smtClean="0"/>
          </a:p>
        </p:txBody>
      </p:sp>
      <p:sp>
        <p:nvSpPr>
          <p:cNvPr id="4" name="Slide Number Placeholder 3"/>
          <p:cNvSpPr>
            <a:spLocks noGrp="1"/>
          </p:cNvSpPr>
          <p:nvPr>
            <p:ph type="sldNum" sz="quarter" idx="10"/>
          </p:nvPr>
        </p:nvSpPr>
        <p:spPr/>
        <p:txBody>
          <a:bodyPr/>
          <a:lstStyle/>
          <a:p>
            <a:fld id="{3E7FC51F-A6E5-084F-AC4A-0FA428571BBE}" type="slidenum">
              <a:rPr lang="en-US" smtClean="0"/>
              <a:pPr/>
              <a:t>18</a:t>
            </a:fld>
            <a:endParaRPr lang="en-US"/>
          </a:p>
        </p:txBody>
      </p:sp>
    </p:spTree>
    <p:extLst>
      <p:ext uri="{BB962C8B-B14F-4D97-AF65-F5344CB8AC3E}">
        <p14:creationId xmlns:p14="http://schemas.microsoft.com/office/powerpoint/2010/main" val="1571279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altLang="en-US" dirty="0" smtClean="0"/>
              <a:t>Assess needs: they can answer these questions!</a:t>
            </a:r>
          </a:p>
          <a:p>
            <a:pPr eaLnBrk="1" hangingPunct="1">
              <a:spcBef>
                <a:spcPct val="0"/>
              </a:spcBef>
            </a:pPr>
            <a:r>
              <a:rPr lang="en-US" altLang="en-US" dirty="0" smtClean="0"/>
              <a:t>Referral to other services: without asking, we’ll never know. </a:t>
            </a:r>
          </a:p>
          <a:p>
            <a:pPr eaLnBrk="1" hangingPunct="1">
              <a:spcBef>
                <a:spcPct val="0"/>
              </a:spcBef>
            </a:pPr>
            <a:r>
              <a:rPr lang="en-US" altLang="en-US" dirty="0" smtClean="0"/>
              <a:t>Opportunities: grant writing, collaboration, innovative program partnerships, get these seniors SOME help.</a:t>
            </a:r>
            <a:endParaRPr lang="en-US" dirty="0" smtClean="0"/>
          </a:p>
          <a:p>
            <a:endParaRPr lang="en-US" dirty="0"/>
          </a:p>
        </p:txBody>
      </p:sp>
      <p:sp>
        <p:nvSpPr>
          <p:cNvPr id="4" name="Slide Number Placeholder 3"/>
          <p:cNvSpPr>
            <a:spLocks noGrp="1"/>
          </p:cNvSpPr>
          <p:nvPr>
            <p:ph type="sldNum" sz="quarter" idx="10"/>
          </p:nvPr>
        </p:nvSpPr>
        <p:spPr/>
        <p:txBody>
          <a:bodyPr/>
          <a:lstStyle/>
          <a:p>
            <a:fld id="{3E7FC51F-A6E5-084F-AC4A-0FA428571BBE}" type="slidenum">
              <a:rPr lang="en-US" smtClean="0"/>
              <a:pPr/>
              <a:t>19</a:t>
            </a:fld>
            <a:endParaRPr lang="en-US"/>
          </a:p>
        </p:txBody>
      </p:sp>
    </p:spTree>
    <p:extLst>
      <p:ext uri="{BB962C8B-B14F-4D97-AF65-F5344CB8AC3E}">
        <p14:creationId xmlns:p14="http://schemas.microsoft.com/office/powerpoint/2010/main" val="81009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z="1100" dirty="0" smtClean="0"/>
              <a:t>Previous</a:t>
            </a:r>
            <a:r>
              <a:rPr lang="en-US" altLang="en-US" sz="1100" baseline="0" dirty="0" smtClean="0"/>
              <a:t> work I conducted with my colleague Vince Mor</a:t>
            </a:r>
          </a:p>
          <a:p>
            <a:pPr eaLnBrk="1" hangingPunct="1">
              <a:spcBef>
                <a:spcPct val="0"/>
              </a:spcBef>
            </a:pPr>
            <a:endParaRPr lang="en-US" altLang="en-US" sz="1100" baseline="0" dirty="0" smtClean="0"/>
          </a:p>
          <a:p>
            <a:pPr eaLnBrk="1" hangingPunct="1">
              <a:spcBef>
                <a:spcPct val="0"/>
              </a:spcBef>
            </a:pPr>
            <a:r>
              <a:rPr lang="en-US" altLang="en-US" sz="1100" baseline="0" dirty="0" smtClean="0"/>
              <a:t>Additional </a:t>
            </a:r>
            <a:r>
              <a:rPr lang="en-US" altLang="en-US" sz="1100" baseline="0" dirty="0" err="1" smtClean="0"/>
              <a:t>beneftis</a:t>
            </a:r>
            <a:r>
              <a:rPr lang="en-US" altLang="en-US" sz="1100" baseline="0" dirty="0" smtClean="0"/>
              <a:t> provided by the daily </a:t>
            </a:r>
            <a:r>
              <a:rPr lang="en-US" altLang="en-US" sz="1100" baseline="0" dirty="0" err="1" smtClean="0"/>
              <a:t>safty</a:t>
            </a:r>
            <a:r>
              <a:rPr lang="en-US" altLang="en-US" sz="1100" baseline="0" dirty="0" smtClean="0"/>
              <a:t> check and </a:t>
            </a:r>
            <a:r>
              <a:rPr lang="en-US" altLang="en-US" sz="1100" baseline="0" dirty="0" err="1" smtClean="0"/>
              <a:t>soicalization</a:t>
            </a:r>
            <a:endParaRPr lang="en-US" altLang="en-US" sz="1100" dirty="0" smtClean="0"/>
          </a:p>
          <a:p>
            <a:pPr eaLnBrk="1" hangingPunct="1">
              <a:spcBef>
                <a:spcPct val="0"/>
              </a:spcBef>
            </a:pPr>
            <a:endParaRPr lang="en-US" altLang="en-US" sz="1100" dirty="0" smtClean="0"/>
          </a:p>
          <a:p>
            <a:pPr eaLnBrk="1" hangingPunct="1">
              <a:spcBef>
                <a:spcPct val="0"/>
              </a:spcBef>
            </a:pPr>
            <a:r>
              <a:rPr lang="en-US" altLang="en-US" sz="1100" dirty="0" smtClean="0"/>
              <a:t>In addition to my work, strong evidence that HDM has a positive impact on the nutritional well-being of older persons. Participants exhibit improvements in dietary patterns and decreases in food insecurity</a:t>
            </a:r>
          </a:p>
          <a:p>
            <a:pPr eaLnBrk="1" hangingPunct="1">
              <a:spcBef>
                <a:spcPct val="0"/>
              </a:spcBef>
            </a:pPr>
            <a:endParaRPr lang="en-US" altLang="en-US" dirty="0" smtClean="0"/>
          </a:p>
          <a:p>
            <a:pPr eaLnBrk="1" hangingPunct="1">
              <a:spcBef>
                <a:spcPct val="0"/>
              </a:spcBef>
            </a:pPr>
            <a:r>
              <a:rPr lang="en-US" altLang="en-US" dirty="0" smtClean="0"/>
              <a:t>We believe that it improves the quality of life but we need to show</a:t>
            </a:r>
          </a:p>
          <a:p>
            <a:pPr eaLnBrk="1" hangingPunct="1">
              <a:spcBef>
                <a:spcPct val="0"/>
              </a:spcBef>
            </a:pPr>
            <a:endParaRPr lang="en-US" altLang="en-US" dirty="0" smtClean="0"/>
          </a:p>
          <a:p>
            <a:pPr eaLnBrk="1" hangingPunct="1">
              <a:spcBef>
                <a:spcPct val="0"/>
              </a:spcBef>
            </a:pPr>
            <a:r>
              <a:rPr lang="en-US" altLang="en-US" dirty="0" smtClean="0"/>
              <a:t>And we needed to know if the hypothesized effect of HDM on community tenure was indeed due to the daily check in. </a:t>
            </a:r>
          </a:p>
        </p:txBody>
      </p:sp>
      <p:sp>
        <p:nvSpPr>
          <p:cNvPr id="80900" name="Slide Number Placeholder 3"/>
          <p:cNvSpPr>
            <a:spLocks noGrp="1"/>
          </p:cNvSpPr>
          <p:nvPr>
            <p:ph type="sldNum" sz="quarter" idx="5"/>
          </p:nvPr>
        </p:nvSpPr>
        <p:spPr bwMode="auto">
          <a:noFill/>
          <a:ln>
            <a:miter lim="800000"/>
            <a:headEnd/>
            <a:tailEnd/>
          </a:ln>
        </p:spPr>
        <p:txBody>
          <a:bodyPr/>
          <a:lstStyle/>
          <a:p>
            <a:fld id="{4341DA3B-2F15-40DF-9AC1-4DF2527A5622}" type="slidenum">
              <a:rPr lang="en-US" altLang="en-US" smtClean="0">
                <a:solidFill>
                  <a:prstClr val="black"/>
                </a:solidFill>
              </a:rPr>
              <a:pPr/>
              <a:t>2</a:t>
            </a:fld>
            <a:endParaRPr lang="en-US" altLang="en-US" smtClean="0">
              <a:solidFill>
                <a:prstClr val="black"/>
              </a:solidFill>
            </a:endParaRPr>
          </a:p>
        </p:txBody>
      </p:sp>
    </p:spTree>
    <p:extLst>
      <p:ext uri="{BB962C8B-B14F-4D97-AF65-F5344CB8AC3E}">
        <p14:creationId xmlns:p14="http://schemas.microsoft.com/office/powerpoint/2010/main" val="3602077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67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In</a:t>
            </a:r>
            <a:r>
              <a:rPr lang="en-US" baseline="0" dirty="0" smtClean="0">
                <a:latin typeface="Calibri" charset="0"/>
              </a:rPr>
              <a:t> aims 2 and 3 we were interested in knowing if improvement and rates of outcomes differed between the three groups. </a:t>
            </a:r>
          </a:p>
          <a:p>
            <a:pPr>
              <a:spcBef>
                <a:spcPct val="0"/>
              </a:spcBef>
            </a:pPr>
            <a:r>
              <a:rPr lang="en-US" baseline="0" dirty="0" smtClean="0">
                <a:latin typeface="Calibri" charset="0"/>
              </a:rPr>
              <a:t>While we looked at a variety of domains, today I will present the outcomes results that I think will be of most </a:t>
            </a:r>
            <a:r>
              <a:rPr lang="en-US" baseline="0" dirty="0" err="1" smtClean="0">
                <a:latin typeface="Calibri" charset="0"/>
              </a:rPr>
              <a:t>interst</a:t>
            </a:r>
            <a:r>
              <a:rPr lang="en-US" baseline="0" dirty="0" smtClean="0">
                <a:latin typeface="Calibri" charset="0"/>
              </a:rPr>
              <a:t> to this group. </a:t>
            </a:r>
          </a:p>
          <a:p>
            <a:pPr>
              <a:spcBef>
                <a:spcPct val="0"/>
              </a:spcBef>
            </a:pPr>
            <a:r>
              <a:rPr lang="en-US" baseline="0" dirty="0" err="1" smtClean="0">
                <a:latin typeface="Calibri" charset="0"/>
              </a:rPr>
              <a:t>Specifiically</a:t>
            </a:r>
            <a:r>
              <a:rPr lang="en-US" baseline="0" dirty="0" smtClean="0">
                <a:latin typeface="Calibri" charset="0"/>
              </a:rPr>
              <a:t>, </a:t>
            </a:r>
            <a:r>
              <a:rPr lang="en-US" baseline="0" dirty="0" err="1" smtClean="0">
                <a:latin typeface="Calibri" charset="0"/>
              </a:rPr>
              <a:t>improment</a:t>
            </a:r>
            <a:r>
              <a:rPr lang="en-US" baseline="0" dirty="0" smtClean="0">
                <a:latin typeface="Calibri" charset="0"/>
              </a:rPr>
              <a:t> in mental health, self-rated health, and loneliness; and the rates of hospitalization and falls. </a:t>
            </a:r>
            <a:endParaRPr lang="en-US" dirty="0">
              <a:latin typeface="Calibri" charset="0"/>
            </a:endParaRPr>
          </a:p>
        </p:txBody>
      </p:sp>
      <p:sp>
        <p:nvSpPr>
          <p:cNvPr id="1167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93F5F27F-1DA3-A145-B08B-3E95A9D8B62D}" type="slidenum">
              <a:rPr lang="en-US"/>
              <a:pPr fontAlgn="base">
                <a:spcBef>
                  <a:spcPct val="0"/>
                </a:spcBef>
                <a:spcAft>
                  <a:spcPct val="0"/>
                </a:spcAft>
              </a:pPr>
              <a:t>20</a:t>
            </a:fld>
            <a:endParaRPr lang="en-US"/>
          </a:p>
        </p:txBody>
      </p:sp>
    </p:spTree>
    <p:extLst>
      <p:ext uri="{BB962C8B-B14F-4D97-AF65-F5344CB8AC3E}">
        <p14:creationId xmlns:p14="http://schemas.microsoft.com/office/powerpoint/2010/main" val="2941974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significant differences between groups or across sites. </a:t>
            </a:r>
          </a:p>
          <a:p>
            <a:r>
              <a:rPr lang="en-US" dirty="0" smtClean="0"/>
              <a:t>Majority were white female,</a:t>
            </a:r>
            <a:r>
              <a:rPr lang="en-US" baseline="0" dirty="0" smtClean="0"/>
              <a:t> </a:t>
            </a:r>
            <a:r>
              <a:rPr lang="en-US" dirty="0" smtClean="0"/>
              <a:t>widowed, had earned a high school degree</a:t>
            </a:r>
            <a:r>
              <a:rPr lang="en-US" baseline="0" dirty="0" smtClean="0"/>
              <a:t> with an average age of 76. </a:t>
            </a:r>
            <a:endParaRPr lang="en-US" dirty="0"/>
          </a:p>
        </p:txBody>
      </p:sp>
      <p:sp>
        <p:nvSpPr>
          <p:cNvPr id="4" name="Slide Number Placeholder 3"/>
          <p:cNvSpPr>
            <a:spLocks noGrp="1"/>
          </p:cNvSpPr>
          <p:nvPr>
            <p:ph type="sldNum" sz="quarter" idx="10"/>
          </p:nvPr>
        </p:nvSpPr>
        <p:spPr/>
        <p:txBody>
          <a:bodyPr/>
          <a:lstStyle/>
          <a:p>
            <a:fld id="{3E7FC51F-A6E5-084F-AC4A-0FA428571BBE}" type="slidenum">
              <a:rPr lang="en-US" smtClean="0"/>
              <a:pPr/>
              <a:t>21</a:t>
            </a:fld>
            <a:endParaRPr lang="en-US"/>
          </a:p>
        </p:txBody>
      </p:sp>
    </p:spTree>
    <p:extLst>
      <p:ext uri="{BB962C8B-B14F-4D97-AF65-F5344CB8AC3E}">
        <p14:creationId xmlns:p14="http://schemas.microsoft.com/office/powerpoint/2010/main" val="712127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Average retention rate across</a:t>
            </a:r>
            <a:r>
              <a:rPr lang="en-US" baseline="0" dirty="0" smtClean="0"/>
              <a:t> all sites was 74% with 459 </a:t>
            </a:r>
            <a:r>
              <a:rPr lang="en-US" baseline="0" dirty="0" err="1" smtClean="0"/>
              <a:t>pariticpants</a:t>
            </a:r>
            <a:r>
              <a:rPr lang="en-US" baseline="0" dirty="0" smtClean="0"/>
              <a:t> submitting outcomes data.</a:t>
            </a:r>
          </a:p>
          <a:p>
            <a:r>
              <a:rPr lang="en-US" baseline="0" dirty="0" smtClean="0"/>
              <a:t>This rate varied from 68-87% and again we found no differences within group or within site. </a:t>
            </a:r>
            <a:endParaRPr lang="en-US" dirty="0" smtClean="0"/>
          </a:p>
          <a:p>
            <a:endParaRPr lang="en-US" dirty="0" smtClean="0"/>
          </a:p>
          <a:p>
            <a:r>
              <a:rPr lang="en-US" dirty="0" smtClean="0"/>
              <a:t>The primary</a:t>
            </a:r>
            <a:r>
              <a:rPr lang="en-US" baseline="0" dirty="0" smtClean="0"/>
              <a:t> reasons for attrition were no longer wanting or needing meals, moving out of the service area, or could not be contacted at follow-up with no differences between groups, between sites, or between groups within sites. </a:t>
            </a:r>
          </a:p>
          <a:p>
            <a:endParaRPr lang="en-US" dirty="0" smtClean="0"/>
          </a:p>
        </p:txBody>
      </p:sp>
      <p:sp>
        <p:nvSpPr>
          <p:cNvPr id="4" name="Slide Number Placeholder 3"/>
          <p:cNvSpPr>
            <a:spLocks noGrp="1"/>
          </p:cNvSpPr>
          <p:nvPr>
            <p:ph type="sldNum" sz="quarter" idx="10"/>
          </p:nvPr>
        </p:nvSpPr>
        <p:spPr/>
        <p:txBody>
          <a:bodyPr/>
          <a:lstStyle/>
          <a:p>
            <a:fld id="{3E7FC51F-A6E5-084F-AC4A-0FA428571BBE}" type="slidenum">
              <a:rPr lang="en-US" smtClean="0"/>
              <a:pPr/>
              <a:t>22</a:t>
            </a:fld>
            <a:endParaRPr lang="en-US"/>
          </a:p>
        </p:txBody>
      </p:sp>
    </p:spTree>
    <p:extLst>
      <p:ext uri="{BB962C8B-B14F-4D97-AF65-F5344CB8AC3E}">
        <p14:creationId xmlns:p14="http://schemas.microsoft.com/office/powerpoint/2010/main" val="2332463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We </a:t>
            </a:r>
            <a:r>
              <a:rPr lang="en-US" sz="1100" dirty="0" smtClean="0"/>
              <a:t>calculated </a:t>
            </a:r>
            <a:r>
              <a:rPr lang="en-US" sz="1100" dirty="0"/>
              <a:t>the proportion of residents who formerly exhibited symptoms of </a:t>
            </a:r>
            <a:r>
              <a:rPr lang="en-US" sz="1100" dirty="0" smtClean="0"/>
              <a:t>anxiety or</a:t>
            </a:r>
            <a:r>
              <a:rPr lang="en-US" sz="1100" baseline="0" dirty="0" smtClean="0"/>
              <a:t> depression</a:t>
            </a:r>
            <a:r>
              <a:rPr lang="en-US" sz="1100" dirty="0" smtClean="0"/>
              <a:t> </a:t>
            </a:r>
            <a:r>
              <a:rPr lang="en-US" sz="1100" dirty="0"/>
              <a:t>but no longer met those criteria in the follow-up survey. </a:t>
            </a:r>
            <a:endParaRPr lang="en-US" sz="1100" dirty="0" smtClean="0"/>
          </a:p>
          <a:p>
            <a:r>
              <a:rPr lang="en-US" sz="1100" dirty="0" smtClean="0"/>
              <a:t>We found that there were no statistically significant differences between the groups in terms</a:t>
            </a:r>
            <a:r>
              <a:rPr lang="en-US" sz="1100" baseline="0" dirty="0" smtClean="0"/>
              <a:t> of </a:t>
            </a:r>
            <a:r>
              <a:rPr lang="en-US" sz="1100" baseline="0" dirty="0" err="1" smtClean="0"/>
              <a:t>improemvent</a:t>
            </a:r>
            <a:r>
              <a:rPr lang="en-US" sz="1100" baseline="0" dirty="0" smtClean="0"/>
              <a:t> in mental health. </a:t>
            </a:r>
          </a:p>
          <a:p>
            <a:r>
              <a:rPr lang="en-US" sz="1100" baseline="0" dirty="0" smtClean="0"/>
              <a:t>However, we did find marginally significant differences between the groups receiving meals in terms of improvement in self0rated health, with the group receiving daily-delivered meals having the greatest improvement. </a:t>
            </a:r>
          </a:p>
        </p:txBody>
      </p:sp>
      <p:sp>
        <p:nvSpPr>
          <p:cNvPr id="4" name="Slide Number Placeholder 3"/>
          <p:cNvSpPr>
            <a:spLocks noGrp="1"/>
          </p:cNvSpPr>
          <p:nvPr>
            <p:ph type="sldNum" sz="quarter" idx="10"/>
          </p:nvPr>
        </p:nvSpPr>
        <p:spPr/>
        <p:txBody>
          <a:bodyPr/>
          <a:lstStyle/>
          <a:p>
            <a:fld id="{59E501DA-C0B1-49A1-8D0A-C03828AA6D03}" type="slidenum">
              <a:rPr lang="en-US" smtClean="0"/>
              <a:pPr/>
              <a:t>23</a:t>
            </a:fld>
            <a:endParaRPr lang="en-US"/>
          </a:p>
        </p:txBody>
      </p:sp>
    </p:spTree>
    <p:extLst>
      <p:ext uri="{BB962C8B-B14F-4D97-AF65-F5344CB8AC3E}">
        <p14:creationId xmlns:p14="http://schemas.microsoft.com/office/powerpoint/2010/main" val="2745336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9E501DA-C0B1-49A1-8D0A-C03828AA6D03}" type="slidenum">
              <a:rPr lang="en-US" smtClean="0"/>
              <a:pPr/>
              <a:t>24</a:t>
            </a:fld>
            <a:endParaRPr lang="en-US"/>
          </a:p>
        </p:txBody>
      </p:sp>
    </p:spTree>
    <p:extLst>
      <p:ext uri="{BB962C8B-B14F-4D97-AF65-F5344CB8AC3E}">
        <p14:creationId xmlns:p14="http://schemas.microsoft.com/office/powerpoint/2010/main" val="3216279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the three items that comprise the UCLA loneliness scale to create a loneliness score for individuals at baseline and loneliness. </a:t>
            </a:r>
          </a:p>
          <a:p>
            <a:endParaRPr lang="en-US" dirty="0" smtClean="0"/>
          </a:p>
          <a:p>
            <a:r>
              <a:rPr lang="en-US" dirty="0" smtClean="0"/>
              <a:t>We did not find a statistically </a:t>
            </a:r>
            <a:r>
              <a:rPr lang="en-US" dirty="0" err="1" smtClean="0"/>
              <a:t>signifcant</a:t>
            </a:r>
            <a:r>
              <a:rPr lang="en-US" dirty="0" smtClean="0"/>
              <a:t> difference among full</a:t>
            </a:r>
            <a:r>
              <a:rPr lang="en-US" baseline="0" dirty="0" smtClean="0"/>
              <a:t> sample</a:t>
            </a:r>
          </a:p>
          <a:p>
            <a:endParaRPr lang="en-US" dirty="0" smtClean="0"/>
          </a:p>
          <a:p>
            <a:r>
              <a:rPr lang="en-US" dirty="0" smtClean="0"/>
              <a:t>When we stratified by the sample to examine improvement in loneliness among individuals that live alone, we found greater rates of improvement among the groups receiving meals.</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9E501DA-C0B1-49A1-8D0A-C03828AA6D03}" type="slidenum">
              <a:rPr lang="en-US" smtClean="0"/>
              <a:pPr/>
              <a:t>25</a:t>
            </a:fld>
            <a:endParaRPr lang="en-US"/>
          </a:p>
        </p:txBody>
      </p:sp>
    </p:spTree>
    <p:extLst>
      <p:ext uri="{BB962C8B-B14F-4D97-AF65-F5344CB8AC3E}">
        <p14:creationId xmlns:p14="http://schemas.microsoft.com/office/powerpoint/2010/main" val="3457696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when asked if “home-delivered</a:t>
            </a:r>
            <a:r>
              <a:rPr lang="en-US" baseline="0" dirty="0" smtClean="0"/>
              <a:t> meals helped participants feel less lonely” the group receiving daily delivered meals was </a:t>
            </a:r>
            <a:r>
              <a:rPr lang="en-US" baseline="0" dirty="0" err="1" smtClean="0"/>
              <a:t>signifaicntly</a:t>
            </a:r>
            <a:r>
              <a:rPr lang="en-US" baseline="0" dirty="0" smtClean="0"/>
              <a:t> more likely to report that they did. </a:t>
            </a:r>
          </a:p>
          <a:p>
            <a:endParaRPr lang="en-US" baseline="0" dirty="0" smtClean="0"/>
          </a:p>
          <a:p>
            <a:r>
              <a:rPr lang="en-US" baseline="0" dirty="0" smtClean="0"/>
              <a:t>The </a:t>
            </a:r>
            <a:r>
              <a:rPr lang="en-US" baseline="0" dirty="0" err="1" smtClean="0"/>
              <a:t>improvemnet</a:t>
            </a:r>
            <a:r>
              <a:rPr lang="en-US" baseline="0" dirty="0" smtClean="0"/>
              <a:t> in loneliness finding was an important finding for a number of reasons: first, loneliness and senior isolation is an agenda for AARP Foundation and therefore these results helped in their campaigns. </a:t>
            </a:r>
          </a:p>
          <a:p>
            <a:r>
              <a:rPr lang="en-US" baseline="0" dirty="0" smtClean="0"/>
              <a:t>In addition, there is a vast body of literature which shows that loneliness is not only a quality of life issue, but it is a predictor of physical and mental health outcomes, disease, and function. Therefore, this finding has important implications for health systems and health care </a:t>
            </a:r>
            <a:r>
              <a:rPr lang="en-US" baseline="0" dirty="0" err="1" smtClean="0"/>
              <a:t>payors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D49676E-0783-C84A-AD87-0E926A139137}" type="slidenum">
              <a:rPr lang="en-US" smtClean="0"/>
              <a:t>26</a:t>
            </a:fld>
            <a:endParaRPr lang="en-US"/>
          </a:p>
        </p:txBody>
      </p:sp>
    </p:spTree>
    <p:extLst>
      <p:ext uri="{BB962C8B-B14F-4D97-AF65-F5344CB8AC3E}">
        <p14:creationId xmlns:p14="http://schemas.microsoft.com/office/powerpoint/2010/main" val="201127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altLang="en-US" sz="1200" dirty="0" smtClean="0"/>
              <a:t>The</a:t>
            </a:r>
            <a:r>
              <a:rPr lang="en-US" altLang="en-US" sz="1200" baseline="0" dirty="0" smtClean="0"/>
              <a:t> group receiving daily delivered meals were also </a:t>
            </a:r>
            <a:r>
              <a:rPr lang="en-US" altLang="en-US" sz="1200" baseline="0" dirty="0" err="1" smtClean="0"/>
              <a:t>signifciantly</a:t>
            </a:r>
            <a:r>
              <a:rPr lang="en-US" altLang="en-US" sz="1200" baseline="0" dirty="0" smtClean="0"/>
              <a:t> more likely to indicate that HDM helped them feel safe. </a:t>
            </a:r>
          </a:p>
          <a:p>
            <a:pPr eaLnBrk="1" hangingPunct="1">
              <a:spcBef>
                <a:spcPct val="0"/>
              </a:spcBef>
            </a:pPr>
            <a:endParaRPr lang="en-US" altLang="en-US" sz="1200" dirty="0" smtClean="0"/>
          </a:p>
          <a:p>
            <a:pPr eaLnBrk="1" hangingPunct="1">
              <a:spcBef>
                <a:spcPct val="0"/>
              </a:spcBef>
            </a:pPr>
            <a:r>
              <a:rPr lang="en-US" altLang="en-US" sz="1200" dirty="0" smtClean="0"/>
              <a:t>When probed about why the meals help them to feel safe, the qualitative results suggest the reasons differed between the two groups. Among the group receiving daily delivered meals, the majority</a:t>
            </a:r>
            <a:r>
              <a:rPr lang="en-US" altLang="en-US" sz="1200" baseline="0" dirty="0" smtClean="0"/>
              <a:t> </a:t>
            </a:r>
            <a:r>
              <a:rPr lang="en-US" altLang="en-US" sz="1200" dirty="0" smtClean="0"/>
              <a:t>(49%) reported some aspect of the delivery (i.e., social contact or being checked in on) contributing to feelings of safety, compared to respondents receiving frozen meals who were more likely</a:t>
            </a:r>
            <a:r>
              <a:rPr lang="en-US" altLang="en-US" sz="1200" baseline="0" dirty="0" smtClean="0"/>
              <a:t> to reference staying out of the kitchen, or having a </a:t>
            </a:r>
            <a:r>
              <a:rPr lang="en-US" sz="1200" dirty="0" smtClean="0"/>
              <a:t>dependable, healthy meal</a:t>
            </a:r>
            <a:r>
              <a:rPr lang="en-US" altLang="en-US" sz="1200" dirty="0" smtClean="0"/>
              <a:t>. </a:t>
            </a:r>
          </a:p>
          <a:p>
            <a:r>
              <a:rPr lang="en-US" sz="1200" dirty="0" smtClean="0"/>
              <a:t> </a:t>
            </a:r>
          </a:p>
          <a:p>
            <a:endParaRPr lang="en-US" sz="1200" dirty="0" smtClean="0"/>
          </a:p>
        </p:txBody>
      </p:sp>
      <p:sp>
        <p:nvSpPr>
          <p:cNvPr id="4" name="Slide Number Placeholder 3"/>
          <p:cNvSpPr>
            <a:spLocks noGrp="1"/>
          </p:cNvSpPr>
          <p:nvPr>
            <p:ph type="sldNum" sz="quarter" idx="10"/>
          </p:nvPr>
        </p:nvSpPr>
        <p:spPr/>
        <p:txBody>
          <a:bodyPr/>
          <a:lstStyle/>
          <a:p>
            <a:fld id="{59E501DA-C0B1-49A1-8D0A-C03828AA6D03}" type="slidenum">
              <a:rPr lang="en-US" smtClean="0"/>
              <a:pPr/>
              <a:t>27</a:t>
            </a:fld>
            <a:endParaRPr lang="en-US"/>
          </a:p>
        </p:txBody>
      </p:sp>
    </p:spTree>
    <p:extLst>
      <p:ext uri="{BB962C8B-B14F-4D97-AF65-F5344CB8AC3E}">
        <p14:creationId xmlns:p14="http://schemas.microsoft.com/office/powerpoint/2010/main" val="2725373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our sample of individuals with data at both time points, we found that 14% of individuals who received meals were hospitalized during the study period compared to 20% of individuals in the control group. We</a:t>
            </a:r>
            <a:r>
              <a:rPr lang="en-US" baseline="0" dirty="0" smtClean="0"/>
              <a:t> were challenged by the sample size to detect a </a:t>
            </a:r>
            <a:r>
              <a:rPr lang="en-US" baseline="0" dirty="0" err="1" smtClean="0"/>
              <a:t>statistcally</a:t>
            </a:r>
            <a:r>
              <a:rPr lang="en-US" baseline="0" dirty="0" smtClean="0"/>
              <a:t> significant difference, a difference between 14% and 20% equates to a significant cost. </a:t>
            </a:r>
          </a:p>
          <a:p>
            <a:endParaRPr lang="en-US" baseline="0"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9E501DA-C0B1-49A1-8D0A-C03828AA6D03}" type="slidenum">
              <a:rPr lang="en-US" smtClean="0"/>
              <a:pPr/>
              <a:t>28</a:t>
            </a:fld>
            <a:endParaRPr lang="en-US"/>
          </a:p>
        </p:txBody>
      </p:sp>
    </p:spTree>
    <p:extLst>
      <p:ext uri="{BB962C8B-B14F-4D97-AF65-F5344CB8AC3E}">
        <p14:creationId xmlns:p14="http://schemas.microsoft.com/office/powerpoint/2010/main" val="4244745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100" dirty="0" smtClean="0"/>
              <a:t>“Would you recommend this program to others?” </a:t>
            </a:r>
          </a:p>
          <a:p>
            <a:pPr eaLnBrk="1" hangingPunct="1">
              <a:spcBef>
                <a:spcPct val="0"/>
              </a:spcBef>
            </a:pPr>
            <a:r>
              <a:rPr lang="en-US" altLang="en-US" sz="1100" dirty="0" err="1" smtClean="0"/>
              <a:t>Majoirty</a:t>
            </a:r>
            <a:r>
              <a:rPr lang="en-US" altLang="en-US" sz="1100" dirty="0" smtClean="0"/>
              <a:t> of daily delivered meals referenced something about the help that</a:t>
            </a:r>
            <a:r>
              <a:rPr lang="en-US" altLang="en-US" sz="1100" baseline="0" dirty="0" smtClean="0"/>
              <a:t> the meals provided in their life (convenience, peace of mind) or the driver (friendly visit, purpose in day, </a:t>
            </a:r>
            <a:r>
              <a:rPr lang="en-US" altLang="en-US" sz="1100" baseline="0" dirty="0" err="1" smtClean="0"/>
              <a:t>checkin</a:t>
            </a:r>
            <a:r>
              <a:rPr lang="en-US" altLang="en-US" sz="1100" baseline="0" dirty="0" smtClean="0"/>
              <a:t> in) while the 73% of those receiving frozen meals placed emphasis on the meal – </a:t>
            </a:r>
            <a:r>
              <a:rPr lang="en-US" altLang="en-US" sz="1100" dirty="0" smtClean="0"/>
              <a:t>Cost</a:t>
            </a:r>
            <a:r>
              <a:rPr lang="en-US" altLang="en-US" sz="1100" dirty="0"/>
              <a:t>, dependable, healthy, </a:t>
            </a:r>
            <a:r>
              <a:rPr lang="en-US" altLang="en-US" sz="1100" dirty="0" smtClean="0"/>
              <a:t>tasty.</a:t>
            </a:r>
          </a:p>
          <a:p>
            <a:pPr eaLnBrk="1" hangingPunct="1">
              <a:spcBef>
                <a:spcPct val="0"/>
              </a:spcBef>
            </a:pPr>
            <a:endParaRPr lang="en-US" altLang="en-US" sz="1100" dirty="0"/>
          </a:p>
          <a:p>
            <a:pPr eaLnBrk="1" hangingPunct="1">
              <a:spcBef>
                <a:spcPct val="0"/>
              </a:spcBef>
            </a:pPr>
            <a:endParaRPr lang="en-US" altLang="en-US" sz="1100" dirty="0"/>
          </a:p>
        </p:txBody>
      </p:sp>
      <p:sp>
        <p:nvSpPr>
          <p:cNvPr id="4" name="Slide Number Placeholder 3"/>
          <p:cNvSpPr>
            <a:spLocks noGrp="1"/>
          </p:cNvSpPr>
          <p:nvPr>
            <p:ph type="sldNum" sz="quarter" idx="10"/>
          </p:nvPr>
        </p:nvSpPr>
        <p:spPr/>
        <p:txBody>
          <a:bodyPr/>
          <a:lstStyle/>
          <a:p>
            <a:fld id="{3E7FC51F-A6E5-084F-AC4A-0FA428571BBE}" type="slidenum">
              <a:rPr lang="en-US" smtClean="0"/>
              <a:pPr/>
              <a:t>29</a:t>
            </a:fld>
            <a:endParaRPr lang="en-US"/>
          </a:p>
        </p:txBody>
      </p:sp>
    </p:spTree>
    <p:extLst>
      <p:ext uri="{BB962C8B-B14F-4D97-AF65-F5344CB8AC3E}">
        <p14:creationId xmlns:p14="http://schemas.microsoft.com/office/powerpoint/2010/main" val="328255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In early</a:t>
            </a:r>
            <a:r>
              <a:rPr lang="en-US" sz="1100" baseline="0" dirty="0" smtClean="0"/>
              <a:t> 2013, sequestration began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smtClean="0"/>
              <a:t>MOW wanted to demonstrate the impact of their organization’s service and mission.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smtClean="0"/>
              <a:t>In addition to fighting the effects of sequestration, that programs across the country were struggling because of federal, state and local funding cuts and increased transportation and food costs</a:t>
            </a:r>
            <a:r>
              <a:rPr lang="en-US" altLang="en-US" dirty="0" smtClean="0"/>
              <a:t>.</a:t>
            </a:r>
            <a:r>
              <a:rPr lang="en-US" altLang="en-US" baseline="0" dirty="0" smtClean="0"/>
              <a:t> T</a:t>
            </a:r>
            <a:r>
              <a:rPr lang="en-US" altLang="en-US" dirty="0" smtClean="0"/>
              <a:t>hese compounding factors had resulted in hundreds of thousands of fewer seniors served, millions of fewer meals delivered, and a new,</a:t>
            </a:r>
            <a:r>
              <a:rPr lang="en-US" altLang="en-US" baseline="0" dirty="0" smtClean="0"/>
              <a:t> discouraging effect</a:t>
            </a:r>
            <a:r>
              <a:rPr lang="en-US" altLang="en-US" dirty="0" smtClean="0"/>
              <a:t>: establishment</a:t>
            </a:r>
            <a:r>
              <a:rPr lang="en-US" altLang="en-US" baseline="0" dirty="0" smtClean="0"/>
              <a:t> and dramatic</a:t>
            </a:r>
            <a:r>
              <a:rPr lang="en-US" altLang="en-US" dirty="0" smtClean="0"/>
              <a:t> increases in waiting lists for the program.</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Meals</a:t>
            </a:r>
            <a:r>
              <a:rPr lang="en-US" altLang="en-US" baseline="0" dirty="0" smtClean="0"/>
              <a:t> on Wheels programs were also facing, for the first time, a new competitor in the market who delivered a more </a:t>
            </a:r>
            <a:r>
              <a:rPr lang="en-US" altLang="en-US" baseline="0" dirty="0" err="1" smtClean="0"/>
              <a:t>affordbale</a:t>
            </a:r>
            <a:r>
              <a:rPr lang="en-US" altLang="en-US" baseline="0" dirty="0" smtClean="0"/>
              <a:t> model of delivering frozen meals to clients once a week. In this </a:t>
            </a:r>
            <a:r>
              <a:rPr lang="en-US" altLang="en-US" dirty="0" smtClean="0"/>
              <a:t>frozen delivery model, drivers provide the full week’s meals in one delivery per week. Thereby</a:t>
            </a:r>
            <a:r>
              <a:rPr lang="en-US" altLang="en-US" baseline="0" dirty="0" smtClean="0"/>
              <a:t> limiting the frequency of the interaction between clients and drivers which many believe as being one, if not THE most beneficial aspect of the program.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baseline="0" dirty="0" smtClean="0"/>
              <a:t>Meals on Wheels Needed research findings that they could use in advocacy for increased funding that would describe this new population on waiting lists and the impact of home-delivered meals on clients outcomes. But they also needed research to document whether or not their traditional model of five meals a day had superior outcomes to meals delivered with less frequent contact.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smtClean="0"/>
          </a:p>
          <a:p>
            <a:pPr defTabSz="455573">
              <a:spcBef>
                <a:spcPct val="0"/>
              </a:spcBef>
            </a:pPr>
            <a:endParaRPr lang="en-US" altLang="en-US" baseline="0" dirty="0" smtClean="0"/>
          </a:p>
          <a:p>
            <a:pPr defTabSz="455573">
              <a:spcBef>
                <a:spcPct val="0"/>
              </a:spcBef>
            </a:pPr>
            <a:endParaRPr lang="en-US" altLang="en-US" dirty="0" smtClean="0"/>
          </a:p>
        </p:txBody>
      </p:sp>
      <p:sp>
        <p:nvSpPr>
          <p:cNvPr id="4" name="Slide Number Placeholder 3"/>
          <p:cNvSpPr>
            <a:spLocks noGrp="1"/>
          </p:cNvSpPr>
          <p:nvPr>
            <p:ph type="sldNum" sz="quarter" idx="10"/>
          </p:nvPr>
        </p:nvSpPr>
        <p:spPr/>
        <p:txBody>
          <a:bodyPr/>
          <a:lstStyle/>
          <a:p>
            <a:fld id="{59E501DA-C0B1-49A1-8D0A-C03828AA6D03}" type="slidenum">
              <a:rPr lang="en-US" smtClean="0"/>
              <a:pPr/>
              <a:t>3</a:t>
            </a:fld>
            <a:endParaRPr lang="en-US"/>
          </a:p>
        </p:txBody>
      </p:sp>
    </p:spTree>
    <p:extLst>
      <p:ext uri="{BB962C8B-B14F-4D97-AF65-F5344CB8AC3E}">
        <p14:creationId xmlns:p14="http://schemas.microsoft.com/office/powerpoint/2010/main" val="620518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Large and emerging</a:t>
            </a:r>
            <a:r>
              <a:rPr lang="en-US" baseline="0" dirty="0" smtClean="0"/>
              <a:t> </a:t>
            </a:r>
            <a:r>
              <a:rPr lang="en-US" dirty="0" smtClean="0"/>
              <a:t>body of literature linking loneliness to health outcomes. </a:t>
            </a:r>
          </a:p>
          <a:p>
            <a:pPr lvl="0"/>
            <a:endParaRPr lang="en-US" dirty="0" smtClean="0"/>
          </a:p>
          <a:p>
            <a:pPr lvl="0"/>
            <a:r>
              <a:rPr lang="en-US" dirty="0" err="1" smtClean="0"/>
              <a:t>Signfiicant</a:t>
            </a:r>
            <a:r>
              <a:rPr lang="en-US" dirty="0" smtClean="0"/>
              <a:t> reduction in falls among those at risk</a:t>
            </a:r>
            <a:r>
              <a:rPr lang="en-US" baseline="0" dirty="0" smtClean="0"/>
              <a:t> of falling.</a:t>
            </a:r>
            <a:endParaRPr lang="en-US" dirty="0" smtClean="0"/>
          </a:p>
          <a:p>
            <a:pPr lvl="0"/>
            <a:endParaRPr lang="en-US" dirty="0" smtClean="0"/>
          </a:p>
          <a:p>
            <a:pPr lvl="0"/>
            <a:r>
              <a:rPr lang="en-US" dirty="0" smtClean="0"/>
              <a:t>For some outcomes, the benefits of the contact afforded by daily-delivered meals exceed those of once-weekly delivered, frozen meals</a:t>
            </a:r>
          </a:p>
          <a:p>
            <a:endParaRPr lang="en-US" dirty="0"/>
          </a:p>
        </p:txBody>
      </p:sp>
      <p:sp>
        <p:nvSpPr>
          <p:cNvPr id="4" name="Slide Number Placeholder 3"/>
          <p:cNvSpPr>
            <a:spLocks noGrp="1"/>
          </p:cNvSpPr>
          <p:nvPr>
            <p:ph type="sldNum" sz="quarter" idx="10"/>
          </p:nvPr>
        </p:nvSpPr>
        <p:spPr/>
        <p:txBody>
          <a:bodyPr/>
          <a:lstStyle/>
          <a:p>
            <a:fld id="{6D49676E-0783-C84A-AD87-0E926A139137}" type="slidenum">
              <a:rPr lang="en-US" smtClean="0"/>
              <a:t>30</a:t>
            </a:fld>
            <a:endParaRPr lang="en-US"/>
          </a:p>
        </p:txBody>
      </p:sp>
    </p:spTree>
    <p:extLst>
      <p:ext uri="{BB962C8B-B14F-4D97-AF65-F5344CB8AC3E}">
        <p14:creationId xmlns:p14="http://schemas.microsoft.com/office/powerpoint/2010/main" val="3183606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While it was a rather large grant, the bulk of the funding went to paying for 15 weeks of meals to bring the two treatment groups off of the waiting list. </a:t>
            </a:r>
            <a:endParaRPr lang="en-US" dirty="0" smtClean="0"/>
          </a:p>
          <a:p>
            <a:endParaRPr lang="en-US" dirty="0" smtClean="0"/>
          </a:p>
          <a:p>
            <a:r>
              <a:rPr lang="en-US" dirty="0" smtClean="0"/>
              <a:t>Therefore, we were somewhat limited in the size</a:t>
            </a:r>
            <a:r>
              <a:rPr lang="en-US" baseline="0" dirty="0" smtClean="0"/>
              <a:t> of the population we could enroll in the study. This may have affected our power to detect a significant effect on some outcomes that were rare like improvement in mental health or </a:t>
            </a:r>
            <a:r>
              <a:rPr lang="en-US" baseline="0" dirty="0" err="1" smtClean="0"/>
              <a:t>hospitaliation</a:t>
            </a:r>
            <a:r>
              <a:rPr lang="en-US" baseline="0" dirty="0" smtClean="0"/>
              <a:t>. IT also limited our ability to present analyses beyond basic descriptive results. </a:t>
            </a:r>
          </a:p>
          <a:p>
            <a:endParaRPr lang="en-US" dirty="0" smtClean="0"/>
          </a:p>
          <a:p>
            <a:r>
              <a:rPr lang="en-US" dirty="0" smtClean="0"/>
              <a:t>Another</a:t>
            </a:r>
            <a:r>
              <a:rPr lang="en-US" baseline="0" dirty="0" smtClean="0"/>
              <a:t> limitation is that when we were coding the open-ended qualitative information that I didn’t report here, many participants receiving frozen once-weekly delivered meals reported some aspect of looking forward to seeing their driver, or visiting with their driver, suggesting that we may not have been able to replicate the model on which we were trying to base our comparisons. And if anything, our results may have been somewhat attenuated. </a:t>
            </a:r>
            <a:endParaRPr lang="en-US" dirty="0" smtClean="0"/>
          </a:p>
          <a:p>
            <a:endParaRPr lang="en-US" dirty="0" smtClean="0"/>
          </a:p>
          <a:p>
            <a:r>
              <a:rPr lang="en-US" dirty="0" smtClean="0"/>
              <a:t>Another limitation is that </a:t>
            </a:r>
            <a:r>
              <a:rPr lang="en-US" baseline="0" dirty="0" smtClean="0"/>
              <a:t>we had the programs randomize the participants and it was therefore not blinded. However, we stressed the importance in the training webinars of making the allocation be truly random and the groups were balanced at baseline on the observable characteristics so we believe that the randomization worked. </a:t>
            </a:r>
          </a:p>
          <a:p>
            <a:endParaRPr lang="en-US" dirty="0" smtClean="0"/>
          </a:p>
          <a:p>
            <a:r>
              <a:rPr lang="en-US" dirty="0" smtClean="0"/>
              <a:t>And as is common with any evaluation study that collects information via self-report, the findings may be subject</a:t>
            </a:r>
            <a:r>
              <a:rPr lang="en-US" baseline="0" dirty="0" smtClean="0"/>
              <a:t> to social-desirability bias.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However, despite these</a:t>
            </a:r>
            <a:r>
              <a:rPr lang="en-US" baseline="0" dirty="0" smtClean="0"/>
              <a:t> limitations we had a positive pilot and results that have had great impact on the aging and </a:t>
            </a:r>
            <a:r>
              <a:rPr lang="en-US" baseline="0" dirty="0" err="1" smtClean="0"/>
              <a:t>nutrtiion</a:t>
            </a:r>
            <a:r>
              <a:rPr lang="en-US" baseline="0" dirty="0" smtClean="0"/>
              <a:t> networks. </a:t>
            </a:r>
          </a:p>
          <a:p>
            <a:endParaRPr lang="en-US" dirty="0"/>
          </a:p>
        </p:txBody>
      </p:sp>
      <p:sp>
        <p:nvSpPr>
          <p:cNvPr id="4" name="Slide Number Placeholder 3"/>
          <p:cNvSpPr>
            <a:spLocks noGrp="1"/>
          </p:cNvSpPr>
          <p:nvPr>
            <p:ph type="sldNum" sz="quarter" idx="10"/>
          </p:nvPr>
        </p:nvSpPr>
        <p:spPr/>
        <p:txBody>
          <a:bodyPr/>
          <a:lstStyle/>
          <a:p>
            <a:fld id="{6D49676E-0783-C84A-AD87-0E926A139137}" type="slidenum">
              <a:rPr lang="en-US" smtClean="0"/>
              <a:t>31</a:t>
            </a:fld>
            <a:endParaRPr lang="en-US"/>
          </a:p>
        </p:txBody>
      </p:sp>
    </p:spTree>
    <p:extLst>
      <p:ext uri="{BB962C8B-B14F-4D97-AF65-F5344CB8AC3E}">
        <p14:creationId xmlns:p14="http://schemas.microsoft.com/office/powerpoint/2010/main" val="780001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currently funded for a project with Meals on Wheels</a:t>
            </a:r>
            <a:r>
              <a:rPr lang="en-US" baseline="0" dirty="0" smtClean="0"/>
              <a:t> America by West Foundation to address some of the limitations we noted from the pilot RCT. Specifically, the issue of sample size and self-report. In this 2</a:t>
            </a:r>
            <a:r>
              <a:rPr lang="en-US" baseline="30000" dirty="0" smtClean="0"/>
              <a:t>nd</a:t>
            </a:r>
            <a:r>
              <a:rPr lang="en-US" baseline="0" dirty="0" smtClean="0"/>
              <a:t> phase, we are linking client records to Medicare claims to examine differences in healthcare utilization and costs. Specifically, hospitalization, </a:t>
            </a:r>
            <a:r>
              <a:rPr lang="en-US" baseline="0" dirty="0" err="1" smtClean="0"/>
              <a:t>ed</a:t>
            </a:r>
            <a:r>
              <a:rPr lang="en-US" baseline="0" dirty="0" smtClean="0"/>
              <a:t> visits, and nursing home placement. </a:t>
            </a:r>
            <a:endParaRPr lang="en-US" dirty="0"/>
          </a:p>
        </p:txBody>
      </p:sp>
      <p:sp>
        <p:nvSpPr>
          <p:cNvPr id="4" name="Slide Number Placeholder 3"/>
          <p:cNvSpPr>
            <a:spLocks noGrp="1"/>
          </p:cNvSpPr>
          <p:nvPr>
            <p:ph type="sldNum" sz="quarter" idx="10"/>
          </p:nvPr>
        </p:nvSpPr>
        <p:spPr/>
        <p:txBody>
          <a:bodyPr/>
          <a:lstStyle/>
          <a:p>
            <a:fld id="{6D49676E-0783-C84A-AD87-0E926A139137}" type="slidenum">
              <a:rPr lang="en-US" smtClean="0"/>
              <a:t>32</a:t>
            </a:fld>
            <a:endParaRPr lang="en-US"/>
          </a:p>
        </p:txBody>
      </p:sp>
    </p:spTree>
    <p:extLst>
      <p:ext uri="{BB962C8B-B14F-4D97-AF65-F5344CB8AC3E}">
        <p14:creationId xmlns:p14="http://schemas.microsoft.com/office/powerpoint/2010/main" val="3309532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working with 15 projects</a:t>
            </a:r>
            <a:r>
              <a:rPr lang="en-US" baseline="0" dirty="0" smtClean="0"/>
              <a:t> across the country who have shared with us their list of clients served between 2010 and 2013. We are using deterministic and </a:t>
            </a:r>
            <a:r>
              <a:rPr lang="en-US" baseline="0" dirty="0" err="1" smtClean="0"/>
              <a:t>probablisitic</a:t>
            </a:r>
            <a:r>
              <a:rPr lang="en-US" baseline="0" dirty="0" smtClean="0"/>
              <a:t> matching to link clients records with their respective Medicare claims data. </a:t>
            </a:r>
          </a:p>
          <a:p>
            <a:r>
              <a:rPr lang="en-US" baseline="0" dirty="0" smtClean="0"/>
              <a:t>With these data, we will compare the outcomes of clients receiving daily delivered meals to clients receiving limited, once-weekly delivered meals. </a:t>
            </a:r>
          </a:p>
          <a:p>
            <a:r>
              <a:rPr lang="en-US" baseline="0" dirty="0" smtClean="0"/>
              <a:t>We are also investigating whether the </a:t>
            </a:r>
            <a:r>
              <a:rPr lang="en-US" baseline="0" dirty="0" err="1" smtClean="0"/>
              <a:t>otucomes</a:t>
            </a:r>
            <a:r>
              <a:rPr lang="en-US" baseline="0" dirty="0" smtClean="0"/>
              <a:t> </a:t>
            </a:r>
            <a:r>
              <a:rPr lang="en-US" baseline="0" dirty="0" err="1" smtClean="0"/>
              <a:t>differe</a:t>
            </a:r>
            <a:r>
              <a:rPr lang="en-US" baseline="0" dirty="0" smtClean="0"/>
              <a:t> between meal recipients and propensity score matched controls. </a:t>
            </a:r>
          </a:p>
          <a:p>
            <a:endParaRPr lang="en-US" baseline="0" dirty="0" smtClean="0"/>
          </a:p>
          <a:p>
            <a:endParaRPr lang="en-US" baseline="0" dirty="0" smtClean="0"/>
          </a:p>
          <a:p>
            <a:endParaRPr lang="en-US" baseline="0" dirty="0" smtClean="0"/>
          </a:p>
          <a:p>
            <a:r>
              <a:rPr lang="en-US" sz="1200" kern="1200" dirty="0" smtClean="0">
                <a:solidFill>
                  <a:schemeClr val="tx1"/>
                </a:solidFill>
                <a:effectLst/>
                <a:latin typeface="+mn-lt"/>
                <a:ea typeface="+mn-ea"/>
                <a:cs typeface="+mn-cs"/>
              </a:rPr>
              <a:t>propensity score matching (including matching with/without replacement, greedy/optimal matching, 1-to-1/many-to-1, or nearest neighbor/nearest neighbor matching within a specified caliper distance),</a:t>
            </a:r>
            <a:r>
              <a:rPr lang="en-US" sz="1200" kern="1200" baseline="0" dirty="0" smtClean="0">
                <a:solidFill>
                  <a:schemeClr val="tx1"/>
                </a:solidFill>
                <a:effectLst/>
                <a:latin typeface="+mn-lt"/>
                <a:ea typeface="+mn-ea"/>
                <a:cs typeface="+mn-cs"/>
              </a:rPr>
              <a:t> propensity score weighting</a:t>
            </a:r>
            <a:r>
              <a:rPr lang="en-US" sz="1200" kern="1200" dirty="0" smtClean="0">
                <a:solidFill>
                  <a:schemeClr val="tx1"/>
                </a:solidFill>
                <a:effectLst/>
                <a:latin typeface="+mn-lt"/>
                <a:ea typeface="+mn-ea"/>
                <a:cs typeface="+mn-cs"/>
              </a:rPr>
              <a:t> coarsened exact matching will be considered. These decisions will be made in conjunction Roee and will be guided by our examination of the data and the degree to which the balance can be achieved.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propensity score model will be a multivariable, non-parsimonious logistic regression model with the dependent variable being whether or not the older adult receives meals. We will select</a:t>
            </a:r>
            <a:r>
              <a:rPr lang="en-US" sz="1200" kern="1200" baseline="0" dirty="0" smtClean="0">
                <a:solidFill>
                  <a:schemeClr val="tx1"/>
                </a:solidFill>
                <a:effectLst/>
                <a:latin typeface="+mn-lt"/>
                <a:ea typeface="+mn-ea"/>
                <a:cs typeface="+mn-cs"/>
              </a:rPr>
              <a:t> criteria to include, like age and living in the same ZIP code.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Follow the steps by Rubin 1) to determine a priori which covariates are likely to be key determinants of receiving cash benefits; 2) I will examine a broad range of covariate specifications (including non-linear covariates, and two/three-way interaction terms) to determine which specification achieves the best balance between groups, 3) I will apply lenient criteria for covariate inclusion,</a:t>
            </a:r>
            <a:r>
              <a:rPr lang="en-US" sz="1200" kern="1200" baseline="30000" dirty="0" smtClean="0">
                <a:solidFill>
                  <a:schemeClr val="tx1"/>
                </a:solidFill>
                <a:effectLst/>
                <a:latin typeface="+mn-lt"/>
                <a:ea typeface="+mn-ea"/>
                <a:cs typeface="+mn-cs"/>
              </a:rPr>
              <a:t>74</a:t>
            </a:r>
            <a:r>
              <a:rPr lang="en-US" sz="1200" kern="1200" dirty="0" smtClean="0">
                <a:solidFill>
                  <a:schemeClr val="tx1"/>
                </a:solidFill>
                <a:effectLst/>
                <a:latin typeface="+mn-lt"/>
                <a:ea typeface="+mn-ea"/>
                <a:cs typeface="+mn-cs"/>
              </a:rPr>
              <a:t> and 4) I will conduct extensive sensitivity analyses. When completed, each Veteran will have a propensity score that I will then be able to use to create balance between the “treatment” and “control” groups.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Cost and outcomes – examine</a:t>
            </a:r>
            <a:r>
              <a:rPr lang="en-US" sz="1200" kern="1200" baseline="0" dirty="0" smtClean="0">
                <a:solidFill>
                  <a:schemeClr val="tx1"/>
                </a:solidFill>
                <a:effectLst/>
                <a:latin typeface="+mn-lt"/>
                <a:ea typeface="+mn-ea"/>
                <a:cs typeface="+mn-cs"/>
              </a:rPr>
              <a:t> zeros </a:t>
            </a:r>
            <a:r>
              <a:rPr lang="en-US" sz="1200" kern="1200" dirty="0" smtClean="0">
                <a:solidFill>
                  <a:schemeClr val="tx1"/>
                </a:solidFill>
                <a:effectLst/>
                <a:latin typeface="+mn-lt"/>
                <a:ea typeface="+mn-ea"/>
                <a:cs typeface="+mn-cs"/>
              </a:rPr>
              <a:t>NLMIXED procedure, incorporating zero-inflation and </a:t>
            </a:r>
            <a:r>
              <a:rPr lang="en-US" sz="1200" kern="1200" dirty="0" err="1" smtClean="0">
                <a:solidFill>
                  <a:schemeClr val="tx1"/>
                </a:solidFill>
                <a:effectLst/>
                <a:latin typeface="+mn-lt"/>
                <a:ea typeface="+mn-ea"/>
                <a:cs typeface="+mn-cs"/>
              </a:rPr>
              <a:t>overdispersion</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D49676E-0783-C84A-AD87-0E926A139137}" type="slidenum">
              <a:rPr lang="en-US" smtClean="0"/>
              <a:t>33</a:t>
            </a:fld>
            <a:endParaRPr lang="en-US"/>
          </a:p>
        </p:txBody>
      </p:sp>
    </p:spTree>
    <p:extLst>
      <p:ext uri="{BB962C8B-B14F-4D97-AF65-F5344CB8AC3E}">
        <p14:creationId xmlns:p14="http://schemas.microsoft.com/office/powerpoint/2010/main" val="911507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acknowledge the Partners who were</a:t>
            </a:r>
            <a:r>
              <a:rPr lang="en-US" baseline="0" dirty="0" smtClean="0"/>
              <a:t> part of the collective We I referenced in the last two studies</a:t>
            </a:r>
            <a:endParaRPr lang="en-US" dirty="0"/>
          </a:p>
        </p:txBody>
      </p:sp>
      <p:sp>
        <p:nvSpPr>
          <p:cNvPr id="4" name="Slide Number Placeholder 3"/>
          <p:cNvSpPr>
            <a:spLocks noGrp="1"/>
          </p:cNvSpPr>
          <p:nvPr>
            <p:ph type="sldNum" sz="quarter" idx="10"/>
          </p:nvPr>
        </p:nvSpPr>
        <p:spPr/>
        <p:txBody>
          <a:bodyPr/>
          <a:lstStyle/>
          <a:p>
            <a:fld id="{6D49676E-0783-C84A-AD87-0E926A139137}" type="slidenum">
              <a:rPr lang="en-US" smtClean="0"/>
              <a:t>35</a:t>
            </a:fld>
            <a:endParaRPr lang="en-US"/>
          </a:p>
        </p:txBody>
      </p:sp>
    </p:spTree>
    <p:extLst>
      <p:ext uri="{BB962C8B-B14F-4D97-AF65-F5344CB8AC3E}">
        <p14:creationId xmlns:p14="http://schemas.microsoft.com/office/powerpoint/2010/main" val="3174278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a:t>
            </a:r>
            <a:r>
              <a:rPr lang="en-US" baseline="0" dirty="0" smtClean="0"/>
              <a:t> Expansion – Betsy Cox VNA Houston and ADTS Rockingham Co. – MTAM 1 participants leveraged MTAM study to engage local healthcare systems and funding partners in pilot programs to expand services to those on the waiting list applying rigorous outcomes evaluation assessment tool developed for the study.</a:t>
            </a:r>
          </a:p>
          <a:p>
            <a:endParaRPr lang="en-US" baseline="0" dirty="0" smtClean="0"/>
          </a:p>
          <a:p>
            <a:r>
              <a:rPr lang="en-US" baseline="0" dirty="0" smtClean="0"/>
              <a:t>Programs like the Montgomery Area Council on Aging implements a Frozen Meals program – leveraging partnerships within the community to source and store frozen meals that are offered to individuals waiting for daily hot, home-delivered meal services to commence.</a:t>
            </a:r>
            <a:endParaRPr lang="en-US" dirty="0"/>
          </a:p>
        </p:txBody>
      </p:sp>
      <p:sp>
        <p:nvSpPr>
          <p:cNvPr id="4" name="Slide Number Placeholder 3"/>
          <p:cNvSpPr>
            <a:spLocks noGrp="1"/>
          </p:cNvSpPr>
          <p:nvPr>
            <p:ph type="sldNum" sz="quarter" idx="10"/>
          </p:nvPr>
        </p:nvSpPr>
        <p:spPr/>
        <p:txBody>
          <a:bodyPr/>
          <a:lstStyle/>
          <a:p>
            <a:fld id="{21F65CA6-ADE4-415B-9BF8-E56C757AB91E}" type="slidenum">
              <a:rPr lang="en-US" altLang="en-US" smtClean="0">
                <a:solidFill>
                  <a:prstClr val="black"/>
                </a:solidFill>
              </a:rPr>
              <a:pPr/>
              <a:t>40</a:t>
            </a:fld>
            <a:endParaRPr lang="en-US" altLang="en-US">
              <a:solidFill>
                <a:prstClr val="black"/>
              </a:solidFill>
            </a:endParaRPr>
          </a:p>
        </p:txBody>
      </p:sp>
    </p:spTree>
    <p:extLst>
      <p:ext uri="{BB962C8B-B14F-4D97-AF65-F5344CB8AC3E}">
        <p14:creationId xmlns:p14="http://schemas.microsoft.com/office/powerpoint/2010/main" val="3858357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D49676E-0783-C84A-AD87-0E926A139137}" type="slidenum">
              <a:rPr lang="en-US" smtClean="0"/>
              <a:t>4</a:t>
            </a:fld>
            <a:endParaRPr lang="en-US"/>
          </a:p>
        </p:txBody>
      </p:sp>
    </p:spTree>
    <p:extLst>
      <p:ext uri="{BB962C8B-B14F-4D97-AF65-F5344CB8AC3E}">
        <p14:creationId xmlns:p14="http://schemas.microsoft.com/office/powerpoint/2010/main" val="2700245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100" dirty="0"/>
              <a:t>One thing that has made evaluation of the HDM program difficult, has been an adequate control group on which to base comparisons of outcomes. It is unethical to withhold meals from individuals who are need of assistance.</a:t>
            </a:r>
          </a:p>
          <a:p>
            <a:pPr eaLnBrk="1" hangingPunct="1">
              <a:spcBef>
                <a:spcPct val="0"/>
              </a:spcBef>
            </a:pPr>
            <a:endParaRPr lang="en-US" sz="1100" dirty="0"/>
          </a:p>
          <a:p>
            <a:pPr eaLnBrk="1" hangingPunct="1">
              <a:spcBef>
                <a:spcPct val="0"/>
              </a:spcBef>
            </a:pPr>
            <a:r>
              <a:rPr lang="en-US" sz="1100" dirty="0"/>
              <a:t>Taking advantage of the waiting lists as we had an </a:t>
            </a:r>
            <a:r>
              <a:rPr lang="en-US" sz="1100" dirty="0" err="1"/>
              <a:t>aequate</a:t>
            </a:r>
            <a:r>
              <a:rPr lang="en-US" sz="1100" dirty="0"/>
              <a:t> control group of individuals who self-</a:t>
            </a:r>
            <a:r>
              <a:rPr lang="en-US" sz="1100" dirty="0" err="1"/>
              <a:t>identfy</a:t>
            </a:r>
            <a:r>
              <a:rPr lang="en-US" sz="1100" dirty="0"/>
              <a:t> as needing home </a:t>
            </a:r>
            <a:r>
              <a:rPr lang="en-US" sz="1100" dirty="0" err="1"/>
              <a:t>delviered</a:t>
            </a:r>
            <a:r>
              <a:rPr lang="en-US" sz="1100" dirty="0"/>
              <a:t> meals but are unable to be served.</a:t>
            </a:r>
          </a:p>
          <a:p>
            <a:pPr eaLnBrk="1" hangingPunct="1">
              <a:spcBef>
                <a:spcPct val="0"/>
              </a:spcBef>
            </a:pPr>
            <a:endParaRPr lang="en-US" sz="1100" dirty="0"/>
          </a:p>
          <a:p>
            <a:endParaRPr lang="en-US" dirty="0" smtClean="0"/>
          </a:p>
          <a:p>
            <a:r>
              <a:rPr lang="en-US" dirty="0" smtClean="0"/>
              <a:t>Surveys</a:t>
            </a:r>
            <a:r>
              <a:rPr lang="en-US" baseline="0" dirty="0" smtClean="0"/>
              <a:t> covered a number of domains, including health, healthcare utilization, quality of life, socialization, and demographic </a:t>
            </a:r>
            <a:r>
              <a:rPr lang="en-US" baseline="0" dirty="0" err="1" smtClean="0"/>
              <a:t>characterstics</a:t>
            </a:r>
            <a:r>
              <a:rPr lang="en-US" baseline="0" dirty="0" smtClean="0"/>
              <a:t>. We included validated and cognitively tested questions from other instruments like the National Health and Aging Trends Study on which we could base our comparisons.  </a:t>
            </a:r>
            <a:endParaRPr lang="en-US" dirty="0"/>
          </a:p>
        </p:txBody>
      </p:sp>
      <p:sp>
        <p:nvSpPr>
          <p:cNvPr id="4" name="Slide Number Placeholder 3"/>
          <p:cNvSpPr>
            <a:spLocks noGrp="1"/>
          </p:cNvSpPr>
          <p:nvPr>
            <p:ph type="sldNum" sz="quarter" idx="10"/>
          </p:nvPr>
        </p:nvSpPr>
        <p:spPr/>
        <p:txBody>
          <a:bodyPr/>
          <a:lstStyle/>
          <a:p>
            <a:fld id="{39841A67-59D8-404A-965F-EE61C380C8EB}" type="slidenum">
              <a:rPr lang="en-US" smtClean="0"/>
              <a:pPr/>
              <a:t>5</a:t>
            </a:fld>
            <a:endParaRPr lang="en-US"/>
          </a:p>
        </p:txBody>
      </p:sp>
    </p:spTree>
    <p:extLst>
      <p:ext uri="{BB962C8B-B14F-4D97-AF65-F5344CB8AC3E}">
        <p14:creationId xmlns:p14="http://schemas.microsoft.com/office/powerpoint/2010/main" val="1444135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either daily-delivered meals (</a:t>
            </a:r>
            <a:r>
              <a:rPr lang="en-US" sz="1100" dirty="0" err="1"/>
              <a:t>n</a:t>
            </a:r>
            <a:r>
              <a:rPr lang="en-US" sz="1100" dirty="0"/>
              <a:t>=213), frozen meals delivered once weekly (</a:t>
            </a:r>
            <a:r>
              <a:rPr lang="en-US" sz="1100" dirty="0" err="1"/>
              <a:t>n</a:t>
            </a:r>
            <a:r>
              <a:rPr lang="en-US" sz="1100" dirty="0"/>
              <a:t>=202), or to remain on the waiting list (</a:t>
            </a:r>
            <a:r>
              <a:rPr lang="en-US" sz="1100" dirty="0" err="1"/>
              <a:t>n</a:t>
            </a:r>
            <a:r>
              <a:rPr lang="en-US" sz="1100" dirty="0"/>
              <a:t>=210). </a:t>
            </a:r>
            <a:endParaRPr lang="en-US" dirty="0"/>
          </a:p>
        </p:txBody>
      </p:sp>
      <p:sp>
        <p:nvSpPr>
          <p:cNvPr id="4" name="Slide Number Placeholder 3"/>
          <p:cNvSpPr>
            <a:spLocks noGrp="1"/>
          </p:cNvSpPr>
          <p:nvPr>
            <p:ph type="sldNum" sz="quarter" idx="10"/>
          </p:nvPr>
        </p:nvSpPr>
        <p:spPr/>
        <p:txBody>
          <a:bodyPr/>
          <a:lstStyle/>
          <a:p>
            <a:fld id="{532BB13A-6717-4923-BFD1-993A41931DF3}" type="slidenum">
              <a:rPr lang="en-US" smtClean="0"/>
              <a:pPr/>
              <a:t>6</a:t>
            </a:fld>
            <a:endParaRPr lang="en-US"/>
          </a:p>
        </p:txBody>
      </p:sp>
    </p:spTree>
    <p:extLst>
      <p:ext uri="{BB962C8B-B14F-4D97-AF65-F5344CB8AC3E}">
        <p14:creationId xmlns:p14="http://schemas.microsoft.com/office/powerpoint/2010/main" val="2425314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a:defRPr/>
            </a:pPr>
            <a:r>
              <a:rPr lang="en-US" sz="1100" dirty="0"/>
              <a:t>A final sample of 154 remained in the control group, 174 in the daily-delivery group, and 131 in the frozen, once-weekly delivery group. </a:t>
            </a:r>
          </a:p>
          <a:p>
            <a:endParaRPr lang="en-US" dirty="0"/>
          </a:p>
        </p:txBody>
      </p:sp>
      <p:sp>
        <p:nvSpPr>
          <p:cNvPr id="4" name="Slide Number Placeholder 3"/>
          <p:cNvSpPr>
            <a:spLocks noGrp="1"/>
          </p:cNvSpPr>
          <p:nvPr>
            <p:ph type="sldNum" sz="quarter" idx="10"/>
          </p:nvPr>
        </p:nvSpPr>
        <p:spPr/>
        <p:txBody>
          <a:bodyPr/>
          <a:lstStyle/>
          <a:p>
            <a:fld id="{532BB13A-6717-4923-BFD1-993A41931DF3}" type="slidenum">
              <a:rPr lang="en-US" smtClean="0"/>
              <a:pPr/>
              <a:t>7</a:t>
            </a:fld>
            <a:endParaRPr lang="en-US"/>
          </a:p>
        </p:txBody>
      </p:sp>
    </p:spTree>
    <p:extLst>
      <p:ext uri="{BB962C8B-B14F-4D97-AF65-F5344CB8AC3E}">
        <p14:creationId xmlns:p14="http://schemas.microsoft.com/office/powerpoint/2010/main" val="2997762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least 10%</a:t>
            </a:r>
          </a:p>
          <a:p>
            <a:endParaRPr lang="en-US" dirty="0" smtClean="0"/>
          </a:p>
          <a:p>
            <a:r>
              <a:rPr lang="en-US" dirty="0" smtClean="0"/>
              <a:t>Ensure groups were similar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32BB13A-6717-4923-BFD1-993A41931DF3}" type="slidenum">
              <a:rPr lang="en-US" smtClean="0"/>
              <a:pPr/>
              <a:t>8</a:t>
            </a:fld>
            <a:endParaRPr lang="en-US"/>
          </a:p>
        </p:txBody>
      </p:sp>
    </p:spTree>
    <p:extLst>
      <p:ext uri="{BB962C8B-B14F-4D97-AF65-F5344CB8AC3E}">
        <p14:creationId xmlns:p14="http://schemas.microsoft.com/office/powerpoint/2010/main" val="299776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Majority were white female,</a:t>
            </a:r>
            <a:r>
              <a:rPr lang="en-US" baseline="0" dirty="0" smtClean="0"/>
              <a:t> </a:t>
            </a:r>
            <a:r>
              <a:rPr lang="en-US" dirty="0" smtClean="0"/>
              <a:t>widowed, had earned a high school degree</a:t>
            </a:r>
            <a:r>
              <a:rPr lang="en-US" baseline="0" dirty="0" smtClean="0"/>
              <a:t> with an average age of 76. </a:t>
            </a:r>
            <a:endParaRPr lang="en-US" dirty="0"/>
          </a:p>
        </p:txBody>
      </p:sp>
      <p:sp>
        <p:nvSpPr>
          <p:cNvPr id="4" name="Slide Number Placeholder 3"/>
          <p:cNvSpPr>
            <a:spLocks noGrp="1"/>
          </p:cNvSpPr>
          <p:nvPr>
            <p:ph type="sldNum" sz="quarter" idx="10"/>
          </p:nvPr>
        </p:nvSpPr>
        <p:spPr/>
        <p:txBody>
          <a:bodyPr/>
          <a:lstStyle/>
          <a:p>
            <a:fld id="{3E7FC51F-A6E5-084F-AC4A-0FA428571BBE}" type="slidenum">
              <a:rPr lang="en-US" smtClean="0"/>
              <a:pPr/>
              <a:t>9</a:t>
            </a:fld>
            <a:endParaRPr lang="en-US"/>
          </a:p>
        </p:txBody>
      </p:sp>
    </p:spTree>
    <p:extLst>
      <p:ext uri="{BB962C8B-B14F-4D97-AF65-F5344CB8AC3E}">
        <p14:creationId xmlns:p14="http://schemas.microsoft.com/office/powerpoint/2010/main" val="2881330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2514600" cy="1981200"/>
          </a:xfrm>
          <a:prstGeom prst="rect">
            <a:avLst/>
          </a:prstGeom>
          <a:solidFill>
            <a:srgbClr val="E50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130425"/>
            <a:ext cx="7772400" cy="1470025"/>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680083-7449-B145-8588-6B531121FFA6}"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2514600" y="0"/>
            <a:ext cx="6629400" cy="198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92" y="187064"/>
            <a:ext cx="2171808" cy="1641736"/>
          </a:xfrm>
          <a:prstGeom prst="rect">
            <a:avLst/>
          </a:prstGeom>
        </p:spPr>
      </p:pic>
    </p:spTree>
    <p:extLst>
      <p:ext uri="{BB962C8B-B14F-4D97-AF65-F5344CB8AC3E}">
        <p14:creationId xmlns:p14="http://schemas.microsoft.com/office/powerpoint/2010/main" val="2732114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80083-7449-B145-8588-6B531121FFA6}"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5E5E6DE-D1C5-8449-A63D-081ECE58C643}" type="slidenum">
              <a:rPr lang="en-US" smtClean="0"/>
              <a:t>‹#›</a:t>
            </a:fld>
            <a:endParaRPr lang="en-US"/>
          </a:p>
        </p:txBody>
      </p:sp>
    </p:spTree>
    <p:extLst>
      <p:ext uri="{BB962C8B-B14F-4D97-AF65-F5344CB8AC3E}">
        <p14:creationId xmlns:p14="http://schemas.microsoft.com/office/powerpoint/2010/main" val="2221249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80083-7449-B145-8588-6B531121FFA6}"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5E5E6DE-D1C5-8449-A63D-081ECE58C643}" type="slidenum">
              <a:rPr lang="en-US" smtClean="0"/>
              <a:t>‹#›</a:t>
            </a:fld>
            <a:endParaRPr lang="en-US"/>
          </a:p>
        </p:txBody>
      </p:sp>
    </p:spTree>
    <p:extLst>
      <p:ext uri="{BB962C8B-B14F-4D97-AF65-F5344CB8AC3E}">
        <p14:creationId xmlns:p14="http://schemas.microsoft.com/office/powerpoint/2010/main" val="66221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822" y="3878334"/>
            <a:ext cx="8229823" cy="930729"/>
          </a:xfrm>
        </p:spPr>
        <p:txBody>
          <a:bodyPr anchor="t" anchorCtr="0"/>
          <a:lstStyle>
            <a:lvl1pPr algn="ctr">
              <a:defRPr sz="3200" cap="all" baseline="0">
                <a:solidFill>
                  <a:schemeClr val="accent1"/>
                </a:solidFill>
                <a:latin typeface="Bryant Bold" panose="020B0503040000020003" pitchFamily="34" charset="0"/>
              </a:defRPr>
            </a:lvl1pPr>
          </a:lstStyle>
          <a:p>
            <a:r>
              <a:rPr lang="en-US" smtClean="0"/>
              <a:t>Click to edit Master title style</a:t>
            </a:r>
            <a:endParaRPr lang="en-US" dirty="0"/>
          </a:p>
        </p:txBody>
      </p:sp>
      <p:sp>
        <p:nvSpPr>
          <p:cNvPr id="9" name="Text Placeholder 7"/>
          <p:cNvSpPr>
            <a:spLocks noGrp="1"/>
          </p:cNvSpPr>
          <p:nvPr>
            <p:ph type="body" sz="quarter" idx="10"/>
          </p:nvPr>
        </p:nvSpPr>
        <p:spPr>
          <a:xfrm>
            <a:off x="457823" y="5543849"/>
            <a:ext cx="8229600" cy="399596"/>
          </a:xfrm>
          <a:prstGeom prst="rect">
            <a:avLst/>
          </a:prstGeom>
        </p:spPr>
        <p:txBody>
          <a:bodyPr>
            <a:noAutofit/>
          </a:bodyPr>
          <a:lstStyle>
            <a:lvl1pPr marL="0" indent="0" algn="ctr">
              <a:buNone/>
              <a:defRPr sz="2400" cap="none" baseline="0">
                <a:solidFill>
                  <a:schemeClr val="accent1"/>
                </a:solidFill>
                <a:latin typeface="Trade Gothic LT Std" panose="020B0503020502020204" pitchFamily="34" charset="0"/>
              </a:defRPr>
            </a:lvl1pPr>
          </a:lstStyle>
          <a:p>
            <a:pPr lvl="0"/>
            <a:r>
              <a:rPr lang="en-US" smtClean="0"/>
              <a:t>Click to edit Master text styles</a:t>
            </a:r>
          </a:p>
        </p:txBody>
      </p:sp>
      <p:sp>
        <p:nvSpPr>
          <p:cNvPr id="3" name="Text Placeholder 2"/>
          <p:cNvSpPr>
            <a:spLocks noGrp="1"/>
          </p:cNvSpPr>
          <p:nvPr>
            <p:ph type="body" sz="quarter" idx="11"/>
          </p:nvPr>
        </p:nvSpPr>
        <p:spPr>
          <a:xfrm>
            <a:off x="457823" y="4808383"/>
            <a:ext cx="8229600" cy="735012"/>
          </a:xfrm>
        </p:spPr>
        <p:txBody>
          <a:bodyPr/>
          <a:lstStyle>
            <a:lvl1pPr marL="0" indent="0" algn="ctr">
              <a:buNone/>
              <a:defRPr cap="all" baseline="0">
                <a:solidFill>
                  <a:schemeClr val="accent1"/>
                </a:solidFill>
                <a:latin typeface="Bryant Bold" panose="020B0503040000020003" pitchFamily="34" charset="0"/>
              </a:defRPr>
            </a:lvl1pPr>
            <a:lvl2pPr marL="0" indent="0">
              <a:buNone/>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p:txBody>
      </p:sp>
    </p:spTree>
    <p:extLst>
      <p:ext uri="{BB962C8B-B14F-4D97-AF65-F5344CB8AC3E}">
        <p14:creationId xmlns:p14="http://schemas.microsoft.com/office/powerpoint/2010/main" val="3445191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3124452" y="4736560"/>
            <a:ext cx="5380931" cy="1362075"/>
          </a:xfrm>
        </p:spPr>
        <p:txBody>
          <a:bodyPr anchorCtr="0"/>
          <a:lstStyle>
            <a:lvl1pPr algn="l">
              <a:defRPr sz="2800" b="1" cap="all" baseline="0">
                <a:solidFill>
                  <a:schemeClr val="accent1"/>
                </a:solidFill>
              </a:defRPr>
            </a:lvl1pPr>
          </a:lstStyle>
          <a:p>
            <a:r>
              <a:rPr lang="en-US" smtClean="0"/>
              <a:t>Click to edit Master title style</a:t>
            </a:r>
            <a:endParaRPr lang="en-US" dirty="0"/>
          </a:p>
        </p:txBody>
      </p:sp>
      <p:sp>
        <p:nvSpPr>
          <p:cNvPr id="12" name="Picture Placeholder 11"/>
          <p:cNvSpPr>
            <a:spLocks noGrp="1"/>
          </p:cNvSpPr>
          <p:nvPr>
            <p:ph type="pic" sz="quarter" idx="12"/>
          </p:nvPr>
        </p:nvSpPr>
        <p:spPr>
          <a:xfrm>
            <a:off x="3124452" y="471621"/>
            <a:ext cx="3040062" cy="4050792"/>
          </a:xfrm>
          <a:effectLst>
            <a:softEdge rad="88900"/>
          </a:effectLst>
        </p:spPr>
        <p:txBody>
          <a:bodyPr rtlCol="0">
            <a:noAutofit/>
          </a:bodyPr>
          <a:lstStyle/>
          <a:p>
            <a:pPr lvl="0"/>
            <a:endParaRPr lang="en-US" noProof="0" dirty="0" smtClean="0"/>
          </a:p>
        </p:txBody>
      </p:sp>
      <p:sp>
        <p:nvSpPr>
          <p:cNvPr id="5" name="Slide Number Placeholder 2"/>
          <p:cNvSpPr>
            <a:spLocks noGrp="1"/>
          </p:cNvSpPr>
          <p:nvPr>
            <p:ph type="sldNum" sz="quarter" idx="13"/>
          </p:nvPr>
        </p:nvSpPr>
        <p:spPr/>
        <p:txBody>
          <a:bodyPr/>
          <a:lstStyle>
            <a:lvl1pPr>
              <a:defRPr/>
            </a:lvl1pPr>
          </a:lstStyle>
          <a:p>
            <a:fld id="{3DB2B1F7-DF1E-494D-A1AE-9D073E83ED5A}" type="slidenum">
              <a:rPr lang="en-US" altLang="en-US">
                <a:solidFill>
                  <a:srgbClr val="003952"/>
                </a:solidFill>
              </a:rPr>
              <a:pPr/>
              <a:t>‹#›</a:t>
            </a:fld>
            <a:endParaRPr lang="en-US" altLang="en-US">
              <a:solidFill>
                <a:srgbClr val="003952"/>
              </a:solidFill>
            </a:endParaRPr>
          </a:p>
        </p:txBody>
      </p:sp>
      <p:sp>
        <p:nvSpPr>
          <p:cNvPr id="6" name="Date Placeholder 3"/>
          <p:cNvSpPr>
            <a:spLocks noGrp="1"/>
          </p:cNvSpPr>
          <p:nvPr>
            <p:ph type="dt" sz="half" idx="14"/>
          </p:nvPr>
        </p:nvSpPr>
        <p:spPr/>
        <p:txBody>
          <a:bodyPr/>
          <a:lstStyle>
            <a:lvl1pPr>
              <a:defRPr/>
            </a:lvl1pPr>
          </a:lstStyle>
          <a:p>
            <a:fld id="{B0C350F0-F988-41A2-9745-6DF72E517975}" type="datetime1">
              <a:rPr lang="en-US" altLang="en-US">
                <a:solidFill>
                  <a:srgbClr val="003952"/>
                </a:solidFill>
              </a:rPr>
              <a:pPr/>
              <a:t>3/24/2016</a:t>
            </a:fld>
            <a:endParaRPr lang="en-US" altLang="en-US">
              <a:solidFill>
                <a:srgbClr val="003952"/>
              </a:solidFill>
            </a:endParaRPr>
          </a:p>
        </p:txBody>
      </p:sp>
    </p:spTree>
    <p:extLst>
      <p:ext uri="{BB962C8B-B14F-4D97-AF65-F5344CB8AC3E}">
        <p14:creationId xmlns:p14="http://schemas.microsoft.com/office/powerpoint/2010/main" val="1028257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w/Subhead">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61100"/>
            <a:ext cx="91440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95338"/>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492805"/>
          </a:xfrm>
        </p:spPr>
        <p:txBody>
          <a:bodyPr/>
          <a:lstStyle>
            <a:lvl1pPr algn="l">
              <a:defRPr sz="2600">
                <a:solidFill>
                  <a:schemeClr val="tx2"/>
                </a:solidFill>
                <a:latin typeface="Bryant Bold" panose="020B05030400000200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5800" y="2157984"/>
            <a:ext cx="7543800" cy="3968180"/>
          </a:xfrm>
          <a:prstGeom prst="rect">
            <a:avLst/>
          </a:prstGeom>
        </p:spPr>
        <p:txBody>
          <a:bodyPr>
            <a:noAutofit/>
          </a:bodyPr>
          <a:lstStyle>
            <a:lvl1pPr marL="227013" indent="-227013" defTabSz="228600">
              <a:spcBef>
                <a:spcPts val="900"/>
              </a:spcBef>
              <a:buFont typeface="Arial" panose="020B0604020202020204" pitchFamily="34" charset="0"/>
              <a:buChar char="•"/>
              <a:defRPr sz="2400">
                <a:solidFill>
                  <a:schemeClr val="tx2"/>
                </a:solidFill>
                <a:latin typeface="Trade Gothic LT Std" panose="020B0503020502020204" pitchFamily="34" charset="0"/>
              </a:defRPr>
            </a:lvl1pPr>
            <a:lvl2pPr marL="460375" indent="-228600" defTabSz="228600">
              <a:spcBef>
                <a:spcPts val="900"/>
              </a:spcBef>
              <a:buFont typeface="Arial" panose="020B0604020202020204" pitchFamily="34" charset="0"/>
              <a:buChar char="•"/>
              <a:defRPr sz="2200">
                <a:solidFill>
                  <a:schemeClr val="tx2"/>
                </a:solidFill>
                <a:latin typeface="Trade Gothic LT Std" panose="020B0503020502020204" pitchFamily="34" charset="0"/>
              </a:defRPr>
            </a:lvl2pPr>
            <a:lvl3pPr marL="687388" indent="-228600" defTabSz="228600">
              <a:spcBef>
                <a:spcPts val="900"/>
              </a:spcBef>
              <a:buFont typeface="Arial Narrow" panose="020B0606020202030204" pitchFamily="34" charset="0"/>
              <a:buChar char="–"/>
              <a:defRPr sz="2000">
                <a:solidFill>
                  <a:schemeClr val="tx2"/>
                </a:solidFill>
                <a:latin typeface="Trade Gothic LT Std" panose="020B0503020502020204" pitchFamily="34" charset="0"/>
              </a:defRPr>
            </a:lvl3pPr>
            <a:lvl4pPr marL="914400" indent="-228600" defTabSz="228600">
              <a:spcBef>
                <a:spcPts val="900"/>
              </a:spcBef>
              <a:buFont typeface="Arial" panose="020B0604020202020204" pitchFamily="34" charset="0"/>
              <a:buChar char="•"/>
              <a:defRPr sz="1800">
                <a:solidFill>
                  <a:schemeClr val="tx2"/>
                </a:solidFill>
                <a:latin typeface="Trade Gothic LT Std" panose="020B0503020502020204" pitchFamily="34" charset="0"/>
              </a:defRPr>
            </a:lvl4pPr>
            <a:lvl5pPr marL="1141413" indent="-228600" defTabSz="228600">
              <a:spcBef>
                <a:spcPts val="900"/>
              </a:spcBef>
              <a:buFont typeface="Arial Narrow" panose="020B0606020202030204" pitchFamily="34" charset="0"/>
              <a:buChar char="–"/>
              <a:defRPr sz="1600">
                <a:solidFill>
                  <a:schemeClr val="tx2"/>
                </a:solidFill>
                <a:latin typeface="Trade Gothic LT Std" panose="020B05030205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685800" y="1085624"/>
            <a:ext cx="8001000" cy="817000"/>
          </a:xfrm>
          <a:prstGeom prst="rect">
            <a:avLst/>
          </a:prstGeom>
        </p:spPr>
        <p:txBody>
          <a:bodyPr>
            <a:noAutofit/>
          </a:bodyPr>
          <a:lstStyle>
            <a:lvl1pPr marL="0" indent="0">
              <a:spcBef>
                <a:spcPts val="600"/>
              </a:spcBef>
              <a:buNone/>
              <a:defRPr sz="2400" cap="all" baseline="0">
                <a:solidFill>
                  <a:schemeClr val="tx2"/>
                </a:solidFill>
                <a:latin typeface="Bryant Bold" panose="020B0503040000020003" pitchFamily="34" charset="0"/>
              </a:defRPr>
            </a:lvl1pPr>
            <a:lvl2pPr>
              <a:defRPr sz="2400">
                <a:latin typeface="Bryant Bold" panose="020B0503040000020003" pitchFamily="34" charset="0"/>
              </a:defRPr>
            </a:lvl2pPr>
            <a:lvl3pPr>
              <a:defRPr sz="2400">
                <a:latin typeface="Bryant Bold" panose="020B0503040000020003" pitchFamily="34" charset="0"/>
              </a:defRPr>
            </a:lvl3pPr>
            <a:lvl4pPr>
              <a:defRPr sz="2400">
                <a:latin typeface="Bryant Bold" panose="020B0503040000020003" pitchFamily="34" charset="0"/>
              </a:defRPr>
            </a:lvl4pPr>
            <a:lvl5pPr>
              <a:defRPr sz="2400">
                <a:latin typeface="Bryant Bold" panose="020B0503040000020003" pitchFamily="34" charset="0"/>
              </a:defRPr>
            </a:lvl5pPr>
          </a:lstStyle>
          <a:p>
            <a:pPr lvl="0"/>
            <a:r>
              <a:rPr lang="en-US" smtClean="0"/>
              <a:t>Click to edit Master text styles</a:t>
            </a:r>
          </a:p>
        </p:txBody>
      </p:sp>
      <p:sp>
        <p:nvSpPr>
          <p:cNvPr id="7" name="Date Placeholder 5"/>
          <p:cNvSpPr>
            <a:spLocks noGrp="1"/>
          </p:cNvSpPr>
          <p:nvPr>
            <p:ph type="dt" sz="half" idx="14"/>
          </p:nvPr>
        </p:nvSpPr>
        <p:spPr/>
        <p:txBody>
          <a:bodyPr/>
          <a:lstStyle>
            <a:lvl1pPr>
              <a:defRPr/>
            </a:lvl1pPr>
          </a:lstStyle>
          <a:p>
            <a:fld id="{2B97AAF5-7679-4C5D-9E8B-384DD75FEF77}" type="datetime1">
              <a:rPr lang="en-US" altLang="en-US">
                <a:solidFill>
                  <a:srgbClr val="003952"/>
                </a:solidFill>
              </a:rPr>
              <a:pPr/>
              <a:t>3/24/2016</a:t>
            </a:fld>
            <a:endParaRPr lang="en-US" altLang="en-US">
              <a:solidFill>
                <a:srgbClr val="003952"/>
              </a:solidFill>
            </a:endParaRPr>
          </a:p>
        </p:txBody>
      </p:sp>
      <p:sp>
        <p:nvSpPr>
          <p:cNvPr id="8" name="Slide Number Placeholder 6"/>
          <p:cNvSpPr>
            <a:spLocks noGrp="1"/>
          </p:cNvSpPr>
          <p:nvPr>
            <p:ph type="sldNum" sz="quarter" idx="15"/>
          </p:nvPr>
        </p:nvSpPr>
        <p:spPr/>
        <p:txBody>
          <a:bodyPr/>
          <a:lstStyle>
            <a:lvl1pPr>
              <a:defRPr/>
            </a:lvl1pPr>
          </a:lstStyle>
          <a:p>
            <a:fld id="{4BFB89F7-1609-49B9-AB9F-BFB4F5779BAE}" type="slidenum">
              <a:rPr lang="en-US" altLang="en-US">
                <a:solidFill>
                  <a:srgbClr val="003952"/>
                </a:solidFill>
              </a:rPr>
              <a:pPr/>
              <a:t>‹#›</a:t>
            </a:fld>
            <a:endParaRPr lang="en-US" altLang="en-US">
              <a:solidFill>
                <a:srgbClr val="003952"/>
              </a:solidFill>
            </a:endParaRPr>
          </a:p>
        </p:txBody>
      </p:sp>
    </p:spTree>
    <p:extLst>
      <p:ext uri="{BB962C8B-B14F-4D97-AF65-F5344CB8AC3E}">
        <p14:creationId xmlns:p14="http://schemas.microsoft.com/office/powerpoint/2010/main" val="2764482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o Subhead">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61100"/>
            <a:ext cx="91440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95338"/>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492805"/>
          </a:xfrm>
        </p:spPr>
        <p:txBody>
          <a:bodyPr/>
          <a:lstStyle>
            <a:lvl1pPr algn="l">
              <a:defRPr sz="2600">
                <a:solidFill>
                  <a:schemeClr val="tx2"/>
                </a:solidFill>
                <a:latin typeface="Bryant Bold" panose="020B05030400000200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5800" y="1289538"/>
            <a:ext cx="7551615" cy="4836626"/>
          </a:xfrm>
          <a:prstGeom prst="rect">
            <a:avLst/>
          </a:prstGeom>
        </p:spPr>
        <p:txBody>
          <a:bodyPr>
            <a:noAutofit/>
          </a:bodyPr>
          <a:lstStyle>
            <a:lvl1pPr marL="227013" indent="-227013" defTabSz="228600">
              <a:spcBef>
                <a:spcPts val="900"/>
              </a:spcBef>
              <a:buFont typeface="Arial" panose="020B0604020202020204" pitchFamily="34" charset="0"/>
              <a:buChar char="•"/>
              <a:defRPr sz="2400">
                <a:solidFill>
                  <a:schemeClr val="tx2"/>
                </a:solidFill>
                <a:latin typeface="Trade Gothic LT Std" panose="020B0503020502020204" pitchFamily="34" charset="0"/>
              </a:defRPr>
            </a:lvl1pPr>
            <a:lvl2pPr marL="460375" indent="-228600" defTabSz="228600">
              <a:spcBef>
                <a:spcPts val="900"/>
              </a:spcBef>
              <a:buFont typeface="Arial" panose="020B0604020202020204" pitchFamily="34" charset="0"/>
              <a:buChar char="•"/>
              <a:defRPr sz="2200">
                <a:solidFill>
                  <a:schemeClr val="tx2"/>
                </a:solidFill>
                <a:latin typeface="Trade Gothic LT Std" panose="020B0503020502020204" pitchFamily="34" charset="0"/>
              </a:defRPr>
            </a:lvl2pPr>
            <a:lvl3pPr marL="687388" indent="-228600" defTabSz="228600">
              <a:spcBef>
                <a:spcPts val="900"/>
              </a:spcBef>
              <a:buFont typeface="Arial Narrow" panose="020B0606020202030204" pitchFamily="34" charset="0"/>
              <a:buChar char="–"/>
              <a:defRPr sz="2000">
                <a:solidFill>
                  <a:schemeClr val="tx2"/>
                </a:solidFill>
                <a:latin typeface="Trade Gothic LT Std" panose="020B0503020502020204" pitchFamily="34" charset="0"/>
              </a:defRPr>
            </a:lvl3pPr>
            <a:lvl4pPr marL="914400" indent="-228600" defTabSz="228600">
              <a:spcBef>
                <a:spcPts val="900"/>
              </a:spcBef>
              <a:buFont typeface="Arial" panose="020B0604020202020204" pitchFamily="34" charset="0"/>
              <a:buChar char="•"/>
              <a:defRPr sz="1800">
                <a:solidFill>
                  <a:schemeClr val="tx2"/>
                </a:solidFill>
                <a:latin typeface="Trade Gothic LT Std" panose="020B0503020502020204" pitchFamily="34" charset="0"/>
              </a:defRPr>
            </a:lvl4pPr>
            <a:lvl5pPr marL="1141413" indent="-228600" defTabSz="228600">
              <a:spcBef>
                <a:spcPts val="900"/>
              </a:spcBef>
              <a:buFont typeface="Arial Narrow" panose="020B0606020202030204" pitchFamily="34" charset="0"/>
              <a:buChar char="–"/>
              <a:defRPr sz="1600">
                <a:solidFill>
                  <a:schemeClr val="tx2"/>
                </a:solidFill>
                <a:latin typeface="Trade Gothic LT Std" panose="020B05030205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5"/>
          <p:cNvSpPr>
            <a:spLocks noGrp="1"/>
          </p:cNvSpPr>
          <p:nvPr>
            <p:ph type="dt" sz="half" idx="10"/>
          </p:nvPr>
        </p:nvSpPr>
        <p:spPr/>
        <p:txBody>
          <a:bodyPr/>
          <a:lstStyle>
            <a:lvl1pPr>
              <a:defRPr/>
            </a:lvl1pPr>
          </a:lstStyle>
          <a:p>
            <a:fld id="{E0AD9BE7-A808-4E3E-BD95-3641B5CC59BB}" type="datetime1">
              <a:rPr lang="en-US" altLang="en-US">
                <a:solidFill>
                  <a:srgbClr val="003952"/>
                </a:solidFill>
              </a:rPr>
              <a:pPr/>
              <a:t>3/24/2016</a:t>
            </a:fld>
            <a:endParaRPr lang="en-US" altLang="en-US">
              <a:solidFill>
                <a:srgbClr val="003952"/>
              </a:solidFill>
            </a:endParaRPr>
          </a:p>
        </p:txBody>
      </p:sp>
      <p:sp>
        <p:nvSpPr>
          <p:cNvPr id="7" name="Slide Number Placeholder 6"/>
          <p:cNvSpPr>
            <a:spLocks noGrp="1"/>
          </p:cNvSpPr>
          <p:nvPr>
            <p:ph type="sldNum" sz="quarter" idx="11"/>
          </p:nvPr>
        </p:nvSpPr>
        <p:spPr/>
        <p:txBody>
          <a:bodyPr/>
          <a:lstStyle>
            <a:lvl1pPr>
              <a:defRPr/>
            </a:lvl1pPr>
          </a:lstStyle>
          <a:p>
            <a:fld id="{FF2C04FA-C729-4499-A591-701E82D1DCF5}" type="slidenum">
              <a:rPr lang="en-US" altLang="en-US">
                <a:solidFill>
                  <a:srgbClr val="003952"/>
                </a:solidFill>
              </a:rPr>
              <a:pPr/>
              <a:t>‹#›</a:t>
            </a:fld>
            <a:endParaRPr lang="en-US" altLang="en-US">
              <a:solidFill>
                <a:srgbClr val="003952"/>
              </a:solidFill>
            </a:endParaRPr>
          </a:p>
        </p:txBody>
      </p:sp>
    </p:spTree>
    <p:extLst>
      <p:ext uri="{BB962C8B-B14F-4D97-AF65-F5344CB8AC3E}">
        <p14:creationId xmlns:p14="http://schemas.microsoft.com/office/powerpoint/2010/main" val="2925286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00300" y="2725056"/>
            <a:ext cx="6180364" cy="1362075"/>
          </a:xfrm>
        </p:spPr>
        <p:txBody>
          <a:bodyPr anchorCtr="0"/>
          <a:lstStyle>
            <a:lvl1pPr algn="l">
              <a:defRPr sz="2800" b="1" cap="all">
                <a:solidFill>
                  <a:schemeClr val="accent1"/>
                </a:solidFill>
              </a:defRPr>
            </a:lvl1pPr>
          </a:lstStyle>
          <a:p>
            <a:r>
              <a:rPr lang="en-US" dirty="0" smtClean="0"/>
              <a:t>Click to edit Master title style</a:t>
            </a:r>
            <a:endParaRPr lang="en-US" dirty="0"/>
          </a:p>
        </p:txBody>
      </p:sp>
      <p:sp>
        <p:nvSpPr>
          <p:cNvPr id="4" name="Date Placeholder 7"/>
          <p:cNvSpPr>
            <a:spLocks noGrp="1"/>
          </p:cNvSpPr>
          <p:nvPr>
            <p:ph type="dt" sz="half" idx="10"/>
          </p:nvPr>
        </p:nvSpPr>
        <p:spPr/>
        <p:txBody>
          <a:bodyPr/>
          <a:lstStyle>
            <a:lvl1pPr>
              <a:defRPr>
                <a:solidFill>
                  <a:schemeClr val="accent1"/>
                </a:solidFill>
              </a:defRPr>
            </a:lvl1pPr>
          </a:lstStyle>
          <a:p>
            <a:fld id="{7D1DF33A-E38B-488A-B864-984800B4DFDD}" type="datetime1">
              <a:rPr lang="en-US" altLang="en-US">
                <a:solidFill>
                  <a:srgbClr val="00B7C4"/>
                </a:solidFill>
              </a:rPr>
              <a:pPr/>
              <a:t>3/24/2016</a:t>
            </a:fld>
            <a:endParaRPr lang="en-US" altLang="en-US">
              <a:solidFill>
                <a:srgbClr val="00B7C4"/>
              </a:solidFill>
            </a:endParaRPr>
          </a:p>
        </p:txBody>
      </p:sp>
      <p:sp>
        <p:nvSpPr>
          <p:cNvPr id="5" name="Slide Number Placeholder 8"/>
          <p:cNvSpPr>
            <a:spLocks noGrp="1"/>
          </p:cNvSpPr>
          <p:nvPr>
            <p:ph type="sldNum" sz="quarter" idx="11"/>
          </p:nvPr>
        </p:nvSpPr>
        <p:spPr/>
        <p:txBody>
          <a:bodyPr/>
          <a:lstStyle>
            <a:lvl1pPr>
              <a:defRPr>
                <a:solidFill>
                  <a:schemeClr val="accent1"/>
                </a:solidFill>
              </a:defRPr>
            </a:lvl1pPr>
          </a:lstStyle>
          <a:p>
            <a:fld id="{E8FA84C0-2F51-490D-8B2B-A16FF39E995C}" type="slidenum">
              <a:rPr lang="en-US" altLang="en-US">
                <a:solidFill>
                  <a:srgbClr val="00B7C4"/>
                </a:solidFill>
              </a:rPr>
              <a:pPr/>
              <a:t>‹#›</a:t>
            </a:fld>
            <a:endParaRPr lang="en-US" altLang="en-US">
              <a:solidFill>
                <a:srgbClr val="00B7C4"/>
              </a:solidFill>
            </a:endParaRPr>
          </a:p>
        </p:txBody>
      </p:sp>
    </p:spTree>
    <p:extLst>
      <p:ext uri="{BB962C8B-B14F-4D97-AF65-F5344CB8AC3E}">
        <p14:creationId xmlns:p14="http://schemas.microsoft.com/office/powerpoint/2010/main" val="3918765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61100"/>
            <a:ext cx="91440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95338"/>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468312"/>
          </a:xfrm>
        </p:spPr>
        <p:txBody>
          <a:bodyPr/>
          <a:lstStyle>
            <a:lvl1pPr>
              <a:defRPr sz="26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11370"/>
            <a:ext cx="4038600" cy="4414793"/>
          </a:xfrm>
          <a:prstGeom prst="rect">
            <a:avLst/>
          </a:prstGeo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11370"/>
            <a:ext cx="4038600" cy="4414793"/>
          </a:xfrm>
          <a:prstGeom prst="rect">
            <a:avLst/>
          </a:prstGeo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3"/>
          </p:nvPr>
        </p:nvSpPr>
        <p:spPr>
          <a:xfrm>
            <a:off x="457200" y="947733"/>
            <a:ext cx="8229600" cy="648078"/>
          </a:xfrm>
          <a:prstGeom prst="rect">
            <a:avLst/>
          </a:prstGeom>
        </p:spPr>
        <p:txBody>
          <a:bodyPr>
            <a:noAutofit/>
          </a:bodyPr>
          <a:lstStyle>
            <a:lvl1pPr marL="0" indent="0">
              <a:spcBef>
                <a:spcPts val="600"/>
              </a:spcBef>
              <a:buNone/>
              <a:defRPr sz="2400" cap="all" baseline="0">
                <a:solidFill>
                  <a:schemeClr val="tx2"/>
                </a:solidFill>
                <a:latin typeface="Bryant Bold" panose="020B0503040000020003" pitchFamily="34" charset="0"/>
              </a:defRPr>
            </a:lvl1pPr>
            <a:lvl2pPr>
              <a:defRPr sz="2400">
                <a:latin typeface="Bryant Bold" panose="020B0503040000020003" pitchFamily="34" charset="0"/>
              </a:defRPr>
            </a:lvl2pPr>
            <a:lvl3pPr>
              <a:defRPr sz="2400">
                <a:latin typeface="Bryant Bold" panose="020B0503040000020003" pitchFamily="34" charset="0"/>
              </a:defRPr>
            </a:lvl3pPr>
            <a:lvl4pPr>
              <a:defRPr sz="2400">
                <a:latin typeface="Bryant Bold" panose="020B0503040000020003" pitchFamily="34" charset="0"/>
              </a:defRPr>
            </a:lvl4pPr>
            <a:lvl5pPr>
              <a:defRPr sz="2400">
                <a:latin typeface="Bryant Bold" panose="020B0503040000020003" pitchFamily="34" charset="0"/>
              </a:defRPr>
            </a:lvl5pPr>
          </a:lstStyle>
          <a:p>
            <a:pPr lvl="0"/>
            <a:r>
              <a:rPr lang="en-US" smtClean="0"/>
              <a:t>Click to edit Master text styles</a:t>
            </a:r>
          </a:p>
        </p:txBody>
      </p:sp>
      <p:sp>
        <p:nvSpPr>
          <p:cNvPr id="8" name="Date Placeholder 8"/>
          <p:cNvSpPr>
            <a:spLocks noGrp="1"/>
          </p:cNvSpPr>
          <p:nvPr>
            <p:ph type="dt" sz="half" idx="14"/>
          </p:nvPr>
        </p:nvSpPr>
        <p:spPr/>
        <p:txBody>
          <a:bodyPr/>
          <a:lstStyle>
            <a:lvl1pPr>
              <a:defRPr/>
            </a:lvl1pPr>
          </a:lstStyle>
          <a:p>
            <a:fld id="{F47232EF-C25E-4C19-B0F2-B4A314A41656}" type="datetime1">
              <a:rPr lang="en-US" altLang="en-US">
                <a:solidFill>
                  <a:srgbClr val="003952"/>
                </a:solidFill>
              </a:rPr>
              <a:pPr/>
              <a:t>3/24/2016</a:t>
            </a:fld>
            <a:endParaRPr lang="en-US" altLang="en-US">
              <a:solidFill>
                <a:srgbClr val="003952"/>
              </a:solidFill>
            </a:endParaRPr>
          </a:p>
        </p:txBody>
      </p:sp>
      <p:sp>
        <p:nvSpPr>
          <p:cNvPr id="9" name="Slide Number Placeholder 9"/>
          <p:cNvSpPr>
            <a:spLocks noGrp="1"/>
          </p:cNvSpPr>
          <p:nvPr>
            <p:ph type="sldNum" sz="quarter" idx="15"/>
          </p:nvPr>
        </p:nvSpPr>
        <p:spPr/>
        <p:txBody>
          <a:bodyPr/>
          <a:lstStyle>
            <a:lvl1pPr>
              <a:defRPr/>
            </a:lvl1pPr>
          </a:lstStyle>
          <a:p>
            <a:fld id="{17C74A5D-ED13-4AAD-980A-530C6611D4AE}" type="slidenum">
              <a:rPr lang="en-US" altLang="en-US">
                <a:solidFill>
                  <a:srgbClr val="003952"/>
                </a:solidFill>
              </a:rPr>
              <a:pPr/>
              <a:t>‹#›</a:t>
            </a:fld>
            <a:endParaRPr lang="en-US" altLang="en-US">
              <a:solidFill>
                <a:srgbClr val="003952"/>
              </a:solidFill>
            </a:endParaRPr>
          </a:p>
        </p:txBody>
      </p:sp>
    </p:spTree>
    <p:extLst>
      <p:ext uri="{BB962C8B-B14F-4D97-AF65-F5344CB8AC3E}">
        <p14:creationId xmlns:p14="http://schemas.microsoft.com/office/powerpoint/2010/main" val="3797109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61100"/>
            <a:ext cx="91440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95338"/>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1031443"/>
            <a:ext cx="4040188" cy="718890"/>
          </a:xfrm>
          <a:prstGeom prst="rect">
            <a:avLst/>
          </a:prstGeom>
        </p:spPr>
        <p:txBody>
          <a:bodyPr anchor="ctr"/>
          <a:lstStyle>
            <a:lvl1pPr marL="0" indent="0">
              <a:buNone/>
              <a:defRPr sz="2400" b="1" cap="all" baseline="0">
                <a:latin typeface="Bryant Bold" panose="020B050304000002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77786"/>
            <a:ext cx="4040188" cy="4248377"/>
          </a:xfrm>
          <a:prstGeom prst="rect">
            <a:avLst/>
          </a:prstGeo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31443"/>
            <a:ext cx="4041775" cy="718890"/>
          </a:xfrm>
          <a:prstGeom prst="rect">
            <a:avLst/>
          </a:prstGeom>
        </p:spPr>
        <p:txBody>
          <a:bodyPr anchor="ctr"/>
          <a:lstStyle>
            <a:lvl1pPr marL="0" indent="0">
              <a:buNone/>
              <a:defRPr sz="2400" b="1" cap="all" baseline="0">
                <a:latin typeface="Bryant Bold" panose="020B050304000002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77786"/>
            <a:ext cx="4041775" cy="4248377"/>
          </a:xfrm>
          <a:prstGeom prst="rect">
            <a:avLst/>
          </a:prstGeo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p:nvPr>
        </p:nvSpPr>
        <p:spPr>
          <a:xfrm>
            <a:off x="457200" y="274638"/>
            <a:ext cx="8229600" cy="468312"/>
          </a:xfrm>
        </p:spPr>
        <p:txBody>
          <a:bodyPr/>
          <a:lstStyle>
            <a:lvl1pPr>
              <a:defRPr sz="2600"/>
            </a:lvl1pPr>
          </a:lstStyle>
          <a:p>
            <a:r>
              <a:rPr lang="en-US" smtClean="0"/>
              <a:t>Click to edit Master title style</a:t>
            </a:r>
            <a:endParaRPr lang="en-US" dirty="0"/>
          </a:p>
        </p:txBody>
      </p:sp>
      <p:sp>
        <p:nvSpPr>
          <p:cNvPr id="9" name="Slide Number Placeholder 8"/>
          <p:cNvSpPr>
            <a:spLocks noGrp="1"/>
          </p:cNvSpPr>
          <p:nvPr>
            <p:ph type="sldNum" sz="quarter" idx="10"/>
          </p:nvPr>
        </p:nvSpPr>
        <p:spPr/>
        <p:txBody>
          <a:bodyPr/>
          <a:lstStyle>
            <a:lvl1pPr>
              <a:defRPr/>
            </a:lvl1pPr>
          </a:lstStyle>
          <a:p>
            <a:fld id="{7F643BE5-2C87-4DC3-9FEC-088858DAA2CA}" type="slidenum">
              <a:rPr lang="en-US" altLang="en-US">
                <a:solidFill>
                  <a:srgbClr val="003952"/>
                </a:solidFill>
              </a:rPr>
              <a:pPr/>
              <a:t>‹#›</a:t>
            </a:fld>
            <a:endParaRPr lang="en-US" altLang="en-US">
              <a:solidFill>
                <a:srgbClr val="003952"/>
              </a:solidFill>
            </a:endParaRPr>
          </a:p>
        </p:txBody>
      </p:sp>
      <p:sp>
        <p:nvSpPr>
          <p:cNvPr id="10" name="Date Placeholder 14"/>
          <p:cNvSpPr>
            <a:spLocks noGrp="1"/>
          </p:cNvSpPr>
          <p:nvPr>
            <p:ph type="dt" sz="half" idx="11"/>
          </p:nvPr>
        </p:nvSpPr>
        <p:spPr/>
        <p:txBody>
          <a:bodyPr/>
          <a:lstStyle>
            <a:lvl1pPr>
              <a:defRPr/>
            </a:lvl1pPr>
          </a:lstStyle>
          <a:p>
            <a:fld id="{2E72E547-13EA-41B7-AEAC-9D22E101271D}" type="datetime1">
              <a:rPr lang="en-US" altLang="en-US">
                <a:solidFill>
                  <a:srgbClr val="003952"/>
                </a:solidFill>
              </a:rPr>
              <a:pPr/>
              <a:t>3/24/2016</a:t>
            </a:fld>
            <a:endParaRPr lang="en-US" altLang="en-US">
              <a:solidFill>
                <a:srgbClr val="003952"/>
              </a:solidFill>
            </a:endParaRPr>
          </a:p>
        </p:txBody>
      </p:sp>
    </p:spTree>
    <p:extLst>
      <p:ext uri="{BB962C8B-B14F-4D97-AF65-F5344CB8AC3E}">
        <p14:creationId xmlns:p14="http://schemas.microsoft.com/office/powerpoint/2010/main" val="2772759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Column Snakin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61100"/>
            <a:ext cx="91440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95338"/>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492805"/>
          </a:xfrm>
        </p:spPr>
        <p:txBody>
          <a:bodyPr/>
          <a:lstStyle>
            <a:lvl1pPr algn="l">
              <a:defRPr sz="2600">
                <a:solidFill>
                  <a:schemeClr val="tx2"/>
                </a:solidFill>
                <a:latin typeface="Bryant Bold" panose="020B05030400000200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5800" y="1198954"/>
            <a:ext cx="8001000" cy="4927210"/>
          </a:xfrm>
          <a:prstGeom prst="rect">
            <a:avLst/>
          </a:prstGeom>
        </p:spPr>
        <p:txBody>
          <a:bodyPr numCol="2" spcCol="457200">
            <a:noAutofit/>
          </a:bodyPr>
          <a:lstStyle>
            <a:lvl1pPr marL="342900" indent="-342900" defTabSz="228600">
              <a:spcBef>
                <a:spcPts val="900"/>
              </a:spcBef>
              <a:buFont typeface="Arial" panose="020B0604020202020204" pitchFamily="34" charset="0"/>
              <a:buChar char="•"/>
              <a:defRPr sz="2400">
                <a:solidFill>
                  <a:schemeClr val="tx2"/>
                </a:solidFill>
                <a:latin typeface="Trade Gothic LT Std" panose="020B0503020502020204" pitchFamily="34" charset="0"/>
              </a:defRPr>
            </a:lvl1pPr>
            <a:lvl2pPr marL="460375" indent="-228600" defTabSz="228600">
              <a:spcBef>
                <a:spcPts val="900"/>
              </a:spcBef>
              <a:buFont typeface="Arial" panose="020B0604020202020204" pitchFamily="34" charset="0"/>
              <a:buChar char="•"/>
              <a:defRPr sz="2200">
                <a:solidFill>
                  <a:schemeClr val="tx2"/>
                </a:solidFill>
                <a:latin typeface="Trade Gothic LT Std" panose="020B0503020502020204" pitchFamily="34" charset="0"/>
              </a:defRPr>
            </a:lvl2pPr>
            <a:lvl3pPr marL="687388" indent="-228600" defTabSz="228600">
              <a:spcBef>
                <a:spcPts val="900"/>
              </a:spcBef>
              <a:buFont typeface="Arial Narrow" panose="020B0606020202030204" pitchFamily="34" charset="0"/>
              <a:buChar char="–"/>
              <a:defRPr sz="2000">
                <a:solidFill>
                  <a:schemeClr val="tx2"/>
                </a:solidFill>
                <a:latin typeface="Trade Gothic LT Std" panose="020B0503020502020204" pitchFamily="34" charset="0"/>
              </a:defRPr>
            </a:lvl3pPr>
            <a:lvl4pPr marL="914400" indent="-228600" defTabSz="228600">
              <a:spcBef>
                <a:spcPts val="900"/>
              </a:spcBef>
              <a:buFont typeface="Arial" panose="020B0604020202020204" pitchFamily="34" charset="0"/>
              <a:buChar char="•"/>
              <a:defRPr sz="1800">
                <a:solidFill>
                  <a:schemeClr val="tx2"/>
                </a:solidFill>
                <a:latin typeface="Trade Gothic LT Std" panose="020B0503020502020204" pitchFamily="34" charset="0"/>
              </a:defRPr>
            </a:lvl4pPr>
            <a:lvl5pPr marL="1141413" indent="-228600" defTabSz="228600">
              <a:spcBef>
                <a:spcPts val="900"/>
              </a:spcBef>
              <a:buFont typeface="Arial Narrow" panose="020B0606020202030204" pitchFamily="34" charset="0"/>
              <a:buChar char="–"/>
              <a:defRPr sz="1600">
                <a:solidFill>
                  <a:schemeClr val="tx2"/>
                </a:solidFill>
                <a:latin typeface="Trade Gothic LT Std" panose="020B05030205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5"/>
          <p:cNvSpPr>
            <a:spLocks noGrp="1"/>
          </p:cNvSpPr>
          <p:nvPr>
            <p:ph type="dt" sz="half" idx="10"/>
          </p:nvPr>
        </p:nvSpPr>
        <p:spPr/>
        <p:txBody>
          <a:bodyPr/>
          <a:lstStyle>
            <a:lvl1pPr>
              <a:defRPr/>
            </a:lvl1pPr>
          </a:lstStyle>
          <a:p>
            <a:fld id="{5C066BBA-D616-4F6C-89DA-7EDB7A13B165}" type="datetime1">
              <a:rPr lang="en-US" altLang="en-US">
                <a:solidFill>
                  <a:srgbClr val="003952"/>
                </a:solidFill>
              </a:rPr>
              <a:pPr/>
              <a:t>3/24/2016</a:t>
            </a:fld>
            <a:endParaRPr lang="en-US" altLang="en-US">
              <a:solidFill>
                <a:srgbClr val="003952"/>
              </a:solidFill>
            </a:endParaRPr>
          </a:p>
        </p:txBody>
      </p:sp>
      <p:sp>
        <p:nvSpPr>
          <p:cNvPr id="7" name="Slide Number Placeholder 6"/>
          <p:cNvSpPr>
            <a:spLocks noGrp="1"/>
          </p:cNvSpPr>
          <p:nvPr>
            <p:ph type="sldNum" sz="quarter" idx="11"/>
          </p:nvPr>
        </p:nvSpPr>
        <p:spPr/>
        <p:txBody>
          <a:bodyPr/>
          <a:lstStyle>
            <a:lvl1pPr>
              <a:defRPr/>
            </a:lvl1pPr>
          </a:lstStyle>
          <a:p>
            <a:fld id="{E8F1A928-860F-444F-8482-93DFFA560902}" type="slidenum">
              <a:rPr lang="en-US" altLang="en-US">
                <a:solidFill>
                  <a:srgbClr val="003952"/>
                </a:solidFill>
              </a:rPr>
              <a:pPr/>
              <a:t>‹#›</a:t>
            </a:fld>
            <a:endParaRPr lang="en-US" altLang="en-US">
              <a:solidFill>
                <a:srgbClr val="003952"/>
              </a:solidFill>
            </a:endParaRPr>
          </a:p>
        </p:txBody>
      </p:sp>
    </p:spTree>
    <p:extLst>
      <p:ext uri="{BB962C8B-B14F-4D97-AF65-F5344CB8AC3E}">
        <p14:creationId xmlns:p14="http://schemas.microsoft.com/office/powerpoint/2010/main" val="350802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80083-7449-B145-8588-6B531121FFA6}"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5E5E6DE-D1C5-8449-A63D-081ECE58C643}" type="slidenum">
              <a:rPr lang="en-US" smtClean="0"/>
              <a:t>‹#›</a:t>
            </a:fld>
            <a:endParaRPr lang="en-US"/>
          </a:p>
        </p:txBody>
      </p:sp>
    </p:spTree>
    <p:extLst>
      <p:ext uri="{BB962C8B-B14F-4D97-AF65-F5344CB8AC3E}">
        <p14:creationId xmlns:p14="http://schemas.microsoft.com/office/powerpoint/2010/main" val="2546302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61100"/>
            <a:ext cx="91440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95338"/>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8229600" cy="492805"/>
          </a:xfrm>
        </p:spPr>
        <p:txBody>
          <a:bodyPr/>
          <a:lstStyle>
            <a:lvl1pPr algn="l">
              <a:defRPr sz="2600">
                <a:solidFill>
                  <a:schemeClr val="tx2"/>
                </a:solidFill>
                <a:latin typeface="Bryant Bold" panose="020B0503040000020003" pitchFamily="34" charset="0"/>
              </a:defRPr>
            </a:lvl1pPr>
          </a:lstStyle>
          <a:p>
            <a:r>
              <a:rPr lang="en-US" smtClean="0"/>
              <a:t>Click to edit Master title style</a:t>
            </a:r>
            <a:endParaRPr lang="en-US" dirty="0"/>
          </a:p>
        </p:txBody>
      </p:sp>
      <p:sp>
        <p:nvSpPr>
          <p:cNvPr id="5" name="Date Placeholder 1"/>
          <p:cNvSpPr>
            <a:spLocks noGrp="1"/>
          </p:cNvSpPr>
          <p:nvPr>
            <p:ph type="dt" sz="half" idx="10"/>
          </p:nvPr>
        </p:nvSpPr>
        <p:spPr/>
        <p:txBody>
          <a:bodyPr/>
          <a:lstStyle>
            <a:lvl1pPr>
              <a:defRPr/>
            </a:lvl1pPr>
          </a:lstStyle>
          <a:p>
            <a:fld id="{388F0F4C-CB13-4062-9D9C-84A8A3BFC36E}" type="datetime1">
              <a:rPr lang="en-US" altLang="en-US">
                <a:solidFill>
                  <a:srgbClr val="003952"/>
                </a:solidFill>
              </a:rPr>
              <a:pPr/>
              <a:t>3/24/2016</a:t>
            </a:fld>
            <a:endParaRPr lang="en-US" altLang="en-US">
              <a:solidFill>
                <a:srgbClr val="003952"/>
              </a:solidFill>
            </a:endParaRPr>
          </a:p>
        </p:txBody>
      </p:sp>
      <p:sp>
        <p:nvSpPr>
          <p:cNvPr id="6" name="Slide Number Placeholder 2"/>
          <p:cNvSpPr>
            <a:spLocks noGrp="1"/>
          </p:cNvSpPr>
          <p:nvPr>
            <p:ph type="sldNum" sz="quarter" idx="11"/>
          </p:nvPr>
        </p:nvSpPr>
        <p:spPr/>
        <p:txBody>
          <a:bodyPr/>
          <a:lstStyle>
            <a:lvl1pPr>
              <a:defRPr/>
            </a:lvl1pPr>
          </a:lstStyle>
          <a:p>
            <a:fld id="{F28E90D1-C7D0-4DA3-8A97-FEDDCDF796E6}" type="slidenum">
              <a:rPr lang="en-US" altLang="en-US">
                <a:solidFill>
                  <a:srgbClr val="003952"/>
                </a:solidFill>
              </a:rPr>
              <a:pPr/>
              <a:t>‹#›</a:t>
            </a:fld>
            <a:endParaRPr lang="en-US" altLang="en-US">
              <a:solidFill>
                <a:srgbClr val="003952"/>
              </a:solidFill>
            </a:endParaRPr>
          </a:p>
        </p:txBody>
      </p:sp>
    </p:spTree>
    <p:extLst>
      <p:ext uri="{BB962C8B-B14F-4D97-AF65-F5344CB8AC3E}">
        <p14:creationId xmlns:p14="http://schemas.microsoft.com/office/powerpoint/2010/main" val="2327308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840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n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416879" y="5290756"/>
            <a:ext cx="4547280" cy="930729"/>
          </a:xfrm>
        </p:spPr>
        <p:txBody>
          <a:bodyPr anchorCtr="0"/>
          <a:lstStyle>
            <a:lvl1pPr algn="ctr">
              <a:defRPr sz="2400" cap="all" baseline="0">
                <a:solidFill>
                  <a:schemeClr val="accent1"/>
                </a:solidFill>
                <a:latin typeface="Bryant Bold" panose="020B0503040000020003" pitchFamily="34" charset="0"/>
              </a:defRPr>
            </a:lvl1pPr>
          </a:lstStyle>
          <a:p>
            <a:r>
              <a:rPr lang="en-US" smtClean="0"/>
              <a:t>Click to edit Master title style</a:t>
            </a:r>
            <a:endParaRPr lang="en-US" dirty="0"/>
          </a:p>
        </p:txBody>
      </p:sp>
      <p:sp>
        <p:nvSpPr>
          <p:cNvPr id="7" name="Text Placeholder 7"/>
          <p:cNvSpPr>
            <a:spLocks noGrp="1"/>
          </p:cNvSpPr>
          <p:nvPr>
            <p:ph type="body" sz="quarter" idx="10"/>
          </p:nvPr>
        </p:nvSpPr>
        <p:spPr>
          <a:xfrm>
            <a:off x="4416879" y="6221485"/>
            <a:ext cx="4547280" cy="399596"/>
          </a:xfrm>
          <a:prstGeom prst="rect">
            <a:avLst/>
          </a:prstGeom>
        </p:spPr>
        <p:txBody>
          <a:bodyPr>
            <a:noAutofit/>
          </a:bodyPr>
          <a:lstStyle>
            <a:lvl1pPr marL="0" indent="0" algn="ctr">
              <a:buNone/>
              <a:defRPr sz="2000" cap="none" baseline="0">
                <a:solidFill>
                  <a:schemeClr val="accent1"/>
                </a:solidFill>
                <a:latin typeface="Trade Gothic LT Std" panose="020B05030205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3407988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n 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416879" y="5290756"/>
            <a:ext cx="4547280" cy="930729"/>
          </a:xfrm>
        </p:spPr>
        <p:txBody>
          <a:bodyPr anchorCtr="0"/>
          <a:lstStyle>
            <a:lvl1pPr algn="ctr">
              <a:defRPr sz="2400" cap="all" baseline="0">
                <a:solidFill>
                  <a:schemeClr val="accent1"/>
                </a:solidFill>
                <a:latin typeface="Bryant Bold" panose="020B0503040000020003" pitchFamily="34" charset="0"/>
              </a:defRPr>
            </a:lvl1pPr>
          </a:lstStyle>
          <a:p>
            <a:r>
              <a:rPr lang="en-US" smtClean="0"/>
              <a:t>Click to edit Master title style</a:t>
            </a:r>
            <a:endParaRPr lang="en-US" dirty="0"/>
          </a:p>
        </p:txBody>
      </p:sp>
      <p:sp>
        <p:nvSpPr>
          <p:cNvPr id="10" name="Text Placeholder 7"/>
          <p:cNvSpPr>
            <a:spLocks noGrp="1"/>
          </p:cNvSpPr>
          <p:nvPr>
            <p:ph type="body" sz="quarter" idx="10"/>
          </p:nvPr>
        </p:nvSpPr>
        <p:spPr>
          <a:xfrm>
            <a:off x="4416879" y="6221485"/>
            <a:ext cx="4547280" cy="399596"/>
          </a:xfrm>
          <a:prstGeom prst="rect">
            <a:avLst/>
          </a:prstGeom>
        </p:spPr>
        <p:txBody>
          <a:bodyPr>
            <a:noAutofit/>
          </a:bodyPr>
          <a:lstStyle>
            <a:lvl1pPr marL="0" indent="0" algn="ctr">
              <a:buNone/>
              <a:defRPr sz="2000" cap="none" baseline="0">
                <a:solidFill>
                  <a:schemeClr val="accent1"/>
                </a:solidFill>
                <a:latin typeface="Trade Gothic LT Std" panose="020B05030205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3013959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oman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416879" y="5290756"/>
            <a:ext cx="4547280" cy="930729"/>
          </a:xfrm>
        </p:spPr>
        <p:txBody>
          <a:bodyPr anchorCtr="0"/>
          <a:lstStyle>
            <a:lvl1pPr algn="ctr">
              <a:defRPr sz="2400" cap="all" baseline="0">
                <a:solidFill>
                  <a:schemeClr val="accent1"/>
                </a:solidFill>
                <a:latin typeface="Bryant Bold" panose="020B0503040000020003" pitchFamily="34" charset="0"/>
              </a:defRPr>
            </a:lvl1pPr>
          </a:lstStyle>
          <a:p>
            <a:r>
              <a:rPr lang="en-US" smtClean="0"/>
              <a:t>Click to edit Master title style</a:t>
            </a:r>
            <a:endParaRPr lang="en-US" dirty="0"/>
          </a:p>
        </p:txBody>
      </p:sp>
      <p:sp>
        <p:nvSpPr>
          <p:cNvPr id="10" name="Text Placeholder 7"/>
          <p:cNvSpPr>
            <a:spLocks noGrp="1"/>
          </p:cNvSpPr>
          <p:nvPr>
            <p:ph type="body" sz="quarter" idx="10"/>
          </p:nvPr>
        </p:nvSpPr>
        <p:spPr>
          <a:xfrm>
            <a:off x="4416879" y="6221485"/>
            <a:ext cx="4547280" cy="399596"/>
          </a:xfrm>
          <a:prstGeom prst="rect">
            <a:avLst/>
          </a:prstGeom>
        </p:spPr>
        <p:txBody>
          <a:bodyPr>
            <a:noAutofit/>
          </a:bodyPr>
          <a:lstStyle>
            <a:lvl1pPr marL="0" indent="0" algn="ctr">
              <a:buNone/>
              <a:defRPr sz="2000" cap="none" baseline="0">
                <a:solidFill>
                  <a:schemeClr val="accent1"/>
                </a:solidFill>
                <a:latin typeface="Trade Gothic LT Std" panose="020B05030205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425879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oman 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416879" y="5290756"/>
            <a:ext cx="4547280" cy="930729"/>
          </a:xfrm>
        </p:spPr>
        <p:txBody>
          <a:bodyPr anchorCtr="0"/>
          <a:lstStyle>
            <a:lvl1pPr algn="ctr">
              <a:defRPr sz="2400" cap="all" baseline="0">
                <a:solidFill>
                  <a:schemeClr val="accent1"/>
                </a:solidFill>
                <a:latin typeface="Bryant Bold" panose="020B0503040000020003" pitchFamily="34" charset="0"/>
              </a:defRPr>
            </a:lvl1pPr>
          </a:lstStyle>
          <a:p>
            <a:r>
              <a:rPr lang="en-US" smtClean="0"/>
              <a:t>Click to edit Master title style</a:t>
            </a:r>
            <a:endParaRPr lang="en-US" dirty="0"/>
          </a:p>
        </p:txBody>
      </p:sp>
      <p:sp>
        <p:nvSpPr>
          <p:cNvPr id="10" name="Text Placeholder 7"/>
          <p:cNvSpPr>
            <a:spLocks noGrp="1"/>
          </p:cNvSpPr>
          <p:nvPr>
            <p:ph type="body" sz="quarter" idx="10"/>
          </p:nvPr>
        </p:nvSpPr>
        <p:spPr>
          <a:xfrm>
            <a:off x="4416879" y="6221485"/>
            <a:ext cx="4547280" cy="399596"/>
          </a:xfrm>
          <a:prstGeom prst="rect">
            <a:avLst/>
          </a:prstGeom>
        </p:spPr>
        <p:txBody>
          <a:bodyPr>
            <a:noAutofit/>
          </a:bodyPr>
          <a:lstStyle>
            <a:lvl1pPr marL="0" indent="0" algn="ctr">
              <a:buNone/>
              <a:defRPr sz="2000" cap="none" baseline="0">
                <a:solidFill>
                  <a:schemeClr val="accent1"/>
                </a:solidFill>
                <a:latin typeface="Trade Gothic LT Std" panose="020B05030205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690374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822" y="3878334"/>
            <a:ext cx="8229823" cy="930729"/>
          </a:xfrm>
        </p:spPr>
        <p:txBody>
          <a:bodyPr anchor="t" anchorCtr="0"/>
          <a:lstStyle>
            <a:lvl1pPr algn="ctr">
              <a:defRPr sz="3200" cap="all" baseline="0">
                <a:solidFill>
                  <a:schemeClr val="accent1"/>
                </a:solidFill>
                <a:latin typeface="Bryant Bold" panose="020B0503040000020003" pitchFamily="34" charset="0"/>
              </a:defRPr>
            </a:lvl1pPr>
          </a:lstStyle>
          <a:p>
            <a:r>
              <a:rPr lang="en-US" smtClean="0"/>
              <a:t>Click to edit Master title style</a:t>
            </a:r>
            <a:endParaRPr lang="en-US" dirty="0"/>
          </a:p>
        </p:txBody>
      </p:sp>
      <p:sp>
        <p:nvSpPr>
          <p:cNvPr id="9" name="Text Placeholder 7"/>
          <p:cNvSpPr>
            <a:spLocks noGrp="1"/>
          </p:cNvSpPr>
          <p:nvPr>
            <p:ph type="body" sz="quarter" idx="10"/>
          </p:nvPr>
        </p:nvSpPr>
        <p:spPr>
          <a:xfrm>
            <a:off x="457823" y="5543849"/>
            <a:ext cx="8229600" cy="399596"/>
          </a:xfrm>
          <a:prstGeom prst="rect">
            <a:avLst/>
          </a:prstGeom>
        </p:spPr>
        <p:txBody>
          <a:bodyPr>
            <a:noAutofit/>
          </a:bodyPr>
          <a:lstStyle>
            <a:lvl1pPr marL="0" indent="0" algn="ctr">
              <a:buNone/>
              <a:defRPr sz="2400" cap="none" baseline="0">
                <a:solidFill>
                  <a:schemeClr val="accent1"/>
                </a:solidFill>
                <a:latin typeface="Trade Gothic LT Std" panose="020B0503020502020204" pitchFamily="34" charset="0"/>
              </a:defRPr>
            </a:lvl1pPr>
          </a:lstStyle>
          <a:p>
            <a:pPr lvl="0"/>
            <a:r>
              <a:rPr lang="en-US" smtClean="0"/>
              <a:t>Click to edit Master text styles</a:t>
            </a:r>
          </a:p>
        </p:txBody>
      </p:sp>
      <p:sp>
        <p:nvSpPr>
          <p:cNvPr id="3" name="Text Placeholder 2"/>
          <p:cNvSpPr>
            <a:spLocks noGrp="1"/>
          </p:cNvSpPr>
          <p:nvPr>
            <p:ph type="body" sz="quarter" idx="11"/>
          </p:nvPr>
        </p:nvSpPr>
        <p:spPr>
          <a:xfrm>
            <a:off x="457823" y="4808383"/>
            <a:ext cx="8229600" cy="735012"/>
          </a:xfrm>
        </p:spPr>
        <p:txBody>
          <a:bodyPr/>
          <a:lstStyle>
            <a:lvl1pPr marL="0" indent="0" algn="ctr">
              <a:buNone/>
              <a:defRPr cap="all" baseline="0">
                <a:solidFill>
                  <a:schemeClr val="accent1"/>
                </a:solidFill>
                <a:latin typeface="Bryant Bold" panose="020B0503040000020003" pitchFamily="34" charset="0"/>
              </a:defRPr>
            </a:lvl1pPr>
            <a:lvl2pPr marL="0" indent="0">
              <a:buNone/>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p:txBody>
      </p:sp>
    </p:spTree>
    <p:extLst>
      <p:ext uri="{BB962C8B-B14F-4D97-AF65-F5344CB8AC3E}">
        <p14:creationId xmlns:p14="http://schemas.microsoft.com/office/powerpoint/2010/main" val="4119270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w/Subhead">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61100"/>
            <a:ext cx="91440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95338"/>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492805"/>
          </a:xfrm>
        </p:spPr>
        <p:txBody>
          <a:bodyPr/>
          <a:lstStyle>
            <a:lvl1pPr algn="l">
              <a:defRPr sz="2600">
                <a:solidFill>
                  <a:schemeClr val="tx2"/>
                </a:solidFill>
                <a:latin typeface="Bryant Bold" panose="020B05030400000200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5800" y="2157984"/>
            <a:ext cx="7543800" cy="3968180"/>
          </a:xfrm>
          <a:prstGeom prst="rect">
            <a:avLst/>
          </a:prstGeom>
        </p:spPr>
        <p:txBody>
          <a:bodyPr>
            <a:noAutofit/>
          </a:bodyPr>
          <a:lstStyle>
            <a:lvl1pPr marL="227013" indent="-227013" defTabSz="228600">
              <a:spcBef>
                <a:spcPts val="900"/>
              </a:spcBef>
              <a:buFont typeface="Arial" panose="020B0604020202020204" pitchFamily="34" charset="0"/>
              <a:buChar char="•"/>
              <a:defRPr sz="2400">
                <a:solidFill>
                  <a:schemeClr val="tx2"/>
                </a:solidFill>
                <a:latin typeface="Trade Gothic LT Std" panose="020B0503020502020204" pitchFamily="34" charset="0"/>
              </a:defRPr>
            </a:lvl1pPr>
            <a:lvl2pPr marL="460375" indent="-228600" defTabSz="228600">
              <a:spcBef>
                <a:spcPts val="900"/>
              </a:spcBef>
              <a:buFont typeface="Arial" panose="020B0604020202020204" pitchFamily="34" charset="0"/>
              <a:buChar char="•"/>
              <a:defRPr sz="2200">
                <a:solidFill>
                  <a:schemeClr val="tx2"/>
                </a:solidFill>
                <a:latin typeface="Trade Gothic LT Std" panose="020B0503020502020204" pitchFamily="34" charset="0"/>
              </a:defRPr>
            </a:lvl2pPr>
            <a:lvl3pPr marL="687388" indent="-228600" defTabSz="228600">
              <a:spcBef>
                <a:spcPts val="900"/>
              </a:spcBef>
              <a:buFont typeface="Arial Narrow" panose="020B0606020202030204" pitchFamily="34" charset="0"/>
              <a:buChar char="–"/>
              <a:defRPr sz="2000">
                <a:solidFill>
                  <a:schemeClr val="tx2"/>
                </a:solidFill>
                <a:latin typeface="Trade Gothic LT Std" panose="020B0503020502020204" pitchFamily="34" charset="0"/>
              </a:defRPr>
            </a:lvl3pPr>
            <a:lvl4pPr marL="914400" indent="-228600" defTabSz="228600">
              <a:spcBef>
                <a:spcPts val="900"/>
              </a:spcBef>
              <a:buFont typeface="Arial" panose="020B0604020202020204" pitchFamily="34" charset="0"/>
              <a:buChar char="•"/>
              <a:defRPr sz="1800">
                <a:solidFill>
                  <a:schemeClr val="tx2"/>
                </a:solidFill>
                <a:latin typeface="Trade Gothic LT Std" panose="020B0503020502020204" pitchFamily="34" charset="0"/>
              </a:defRPr>
            </a:lvl4pPr>
            <a:lvl5pPr marL="1141413" indent="-228600" defTabSz="228600">
              <a:spcBef>
                <a:spcPts val="900"/>
              </a:spcBef>
              <a:buFont typeface="Arial Narrow" panose="020B0606020202030204" pitchFamily="34" charset="0"/>
              <a:buChar char="–"/>
              <a:defRPr sz="1600">
                <a:solidFill>
                  <a:schemeClr val="tx2"/>
                </a:solidFill>
                <a:latin typeface="Trade Gothic LT Std" panose="020B05030205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3"/>
          </p:nvPr>
        </p:nvSpPr>
        <p:spPr>
          <a:xfrm>
            <a:off x="685800" y="1085624"/>
            <a:ext cx="8001000" cy="817000"/>
          </a:xfrm>
          <a:prstGeom prst="rect">
            <a:avLst/>
          </a:prstGeom>
        </p:spPr>
        <p:txBody>
          <a:bodyPr>
            <a:noAutofit/>
          </a:bodyPr>
          <a:lstStyle>
            <a:lvl1pPr marL="0" indent="0">
              <a:spcBef>
                <a:spcPts val="600"/>
              </a:spcBef>
              <a:buNone/>
              <a:defRPr sz="2400" cap="all" baseline="0">
                <a:solidFill>
                  <a:schemeClr val="tx2"/>
                </a:solidFill>
                <a:latin typeface="Bryant Bold" panose="020B0503040000020003" pitchFamily="34" charset="0"/>
              </a:defRPr>
            </a:lvl1pPr>
            <a:lvl2pPr>
              <a:defRPr sz="2400">
                <a:latin typeface="Bryant Bold" panose="020B0503040000020003" pitchFamily="34" charset="0"/>
              </a:defRPr>
            </a:lvl2pPr>
            <a:lvl3pPr>
              <a:defRPr sz="2400">
                <a:latin typeface="Bryant Bold" panose="020B0503040000020003" pitchFamily="34" charset="0"/>
              </a:defRPr>
            </a:lvl3pPr>
            <a:lvl4pPr>
              <a:defRPr sz="2400">
                <a:latin typeface="Bryant Bold" panose="020B0503040000020003" pitchFamily="34" charset="0"/>
              </a:defRPr>
            </a:lvl4pPr>
            <a:lvl5pPr>
              <a:defRPr sz="2400">
                <a:latin typeface="Bryant Bold" panose="020B0503040000020003" pitchFamily="34" charset="0"/>
              </a:defRPr>
            </a:lvl5pPr>
          </a:lstStyle>
          <a:p>
            <a:pPr lvl="0"/>
            <a:r>
              <a:rPr lang="en-US" smtClean="0"/>
              <a:t>Click to edit Master text styles</a:t>
            </a:r>
          </a:p>
        </p:txBody>
      </p:sp>
      <p:sp>
        <p:nvSpPr>
          <p:cNvPr id="7" name="Date Placeholder 5"/>
          <p:cNvSpPr>
            <a:spLocks noGrp="1"/>
          </p:cNvSpPr>
          <p:nvPr>
            <p:ph type="dt" sz="half" idx="14"/>
          </p:nvPr>
        </p:nvSpPr>
        <p:spPr/>
        <p:txBody>
          <a:bodyPr/>
          <a:lstStyle>
            <a:lvl1pPr>
              <a:defRPr/>
            </a:lvl1pPr>
          </a:lstStyle>
          <a:p>
            <a:fld id="{7914B2F6-EA78-4011-8631-B361A2815FF0}" type="datetime1">
              <a:rPr lang="en-US" altLang="en-US">
                <a:solidFill>
                  <a:srgbClr val="003952"/>
                </a:solidFill>
              </a:rPr>
              <a:pPr/>
              <a:t>3/24/2016</a:t>
            </a:fld>
            <a:endParaRPr lang="en-US" altLang="en-US">
              <a:solidFill>
                <a:srgbClr val="003952"/>
              </a:solidFill>
            </a:endParaRPr>
          </a:p>
        </p:txBody>
      </p:sp>
      <p:sp>
        <p:nvSpPr>
          <p:cNvPr id="8" name="Slide Number Placeholder 6"/>
          <p:cNvSpPr>
            <a:spLocks noGrp="1"/>
          </p:cNvSpPr>
          <p:nvPr>
            <p:ph type="sldNum" sz="quarter" idx="15"/>
          </p:nvPr>
        </p:nvSpPr>
        <p:spPr/>
        <p:txBody>
          <a:bodyPr/>
          <a:lstStyle>
            <a:lvl1pPr>
              <a:defRPr/>
            </a:lvl1pPr>
          </a:lstStyle>
          <a:p>
            <a:fld id="{5D0619A6-E0F1-43BE-95D3-2FEAECC6F7C5}" type="slidenum">
              <a:rPr lang="en-US" altLang="en-US">
                <a:solidFill>
                  <a:srgbClr val="003952"/>
                </a:solidFill>
              </a:rPr>
              <a:pPr/>
              <a:t>‹#›</a:t>
            </a:fld>
            <a:endParaRPr lang="en-US" altLang="en-US">
              <a:solidFill>
                <a:srgbClr val="003952"/>
              </a:solidFill>
            </a:endParaRPr>
          </a:p>
        </p:txBody>
      </p:sp>
    </p:spTree>
    <p:extLst>
      <p:ext uri="{BB962C8B-B14F-4D97-AF65-F5344CB8AC3E}">
        <p14:creationId xmlns:p14="http://schemas.microsoft.com/office/powerpoint/2010/main" val="222030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w/o Subhead">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61100"/>
            <a:ext cx="91440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95338"/>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492805"/>
          </a:xfrm>
        </p:spPr>
        <p:txBody>
          <a:bodyPr/>
          <a:lstStyle>
            <a:lvl1pPr algn="l">
              <a:defRPr sz="2600">
                <a:solidFill>
                  <a:schemeClr val="tx2"/>
                </a:solidFill>
                <a:latin typeface="Bryant Bold" panose="020B05030400000200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5800" y="1289538"/>
            <a:ext cx="7551615" cy="4836626"/>
          </a:xfrm>
          <a:prstGeom prst="rect">
            <a:avLst/>
          </a:prstGeom>
        </p:spPr>
        <p:txBody>
          <a:bodyPr>
            <a:noAutofit/>
          </a:bodyPr>
          <a:lstStyle>
            <a:lvl1pPr marL="227013" indent="-227013" defTabSz="228600">
              <a:spcBef>
                <a:spcPts val="900"/>
              </a:spcBef>
              <a:buFont typeface="Arial" panose="020B0604020202020204" pitchFamily="34" charset="0"/>
              <a:buChar char="•"/>
              <a:defRPr sz="2400">
                <a:solidFill>
                  <a:schemeClr val="tx2"/>
                </a:solidFill>
                <a:latin typeface="Trade Gothic LT Std" panose="020B0503020502020204" pitchFamily="34" charset="0"/>
              </a:defRPr>
            </a:lvl1pPr>
            <a:lvl2pPr marL="460375" indent="-228600" defTabSz="228600">
              <a:spcBef>
                <a:spcPts val="900"/>
              </a:spcBef>
              <a:buFont typeface="Arial" panose="020B0604020202020204" pitchFamily="34" charset="0"/>
              <a:buChar char="•"/>
              <a:defRPr sz="2200">
                <a:solidFill>
                  <a:schemeClr val="tx2"/>
                </a:solidFill>
                <a:latin typeface="Trade Gothic LT Std" panose="020B0503020502020204" pitchFamily="34" charset="0"/>
              </a:defRPr>
            </a:lvl2pPr>
            <a:lvl3pPr marL="687388" indent="-228600" defTabSz="228600">
              <a:spcBef>
                <a:spcPts val="900"/>
              </a:spcBef>
              <a:buFont typeface="Arial Narrow" panose="020B0606020202030204" pitchFamily="34" charset="0"/>
              <a:buChar char="–"/>
              <a:defRPr sz="2000">
                <a:solidFill>
                  <a:schemeClr val="tx2"/>
                </a:solidFill>
                <a:latin typeface="Trade Gothic LT Std" panose="020B0503020502020204" pitchFamily="34" charset="0"/>
              </a:defRPr>
            </a:lvl3pPr>
            <a:lvl4pPr marL="914400" indent="-228600" defTabSz="228600">
              <a:spcBef>
                <a:spcPts val="900"/>
              </a:spcBef>
              <a:buFont typeface="Arial" panose="020B0604020202020204" pitchFamily="34" charset="0"/>
              <a:buChar char="•"/>
              <a:defRPr sz="1800">
                <a:solidFill>
                  <a:schemeClr val="tx2"/>
                </a:solidFill>
                <a:latin typeface="Trade Gothic LT Std" panose="020B0503020502020204" pitchFamily="34" charset="0"/>
              </a:defRPr>
            </a:lvl4pPr>
            <a:lvl5pPr marL="1141413" indent="-228600" defTabSz="228600">
              <a:spcBef>
                <a:spcPts val="900"/>
              </a:spcBef>
              <a:buFont typeface="Arial Narrow" panose="020B0606020202030204" pitchFamily="34" charset="0"/>
              <a:buChar char="–"/>
              <a:defRPr sz="1600">
                <a:solidFill>
                  <a:schemeClr val="tx2"/>
                </a:solidFill>
                <a:latin typeface="Trade Gothic LT Std" panose="020B05030205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5"/>
          <p:cNvSpPr>
            <a:spLocks noGrp="1"/>
          </p:cNvSpPr>
          <p:nvPr>
            <p:ph type="dt" sz="half" idx="10"/>
          </p:nvPr>
        </p:nvSpPr>
        <p:spPr/>
        <p:txBody>
          <a:bodyPr/>
          <a:lstStyle>
            <a:lvl1pPr>
              <a:defRPr/>
            </a:lvl1pPr>
          </a:lstStyle>
          <a:p>
            <a:fld id="{F3A5F654-8FC1-4441-8848-BAE3CD621096}" type="datetime1">
              <a:rPr lang="en-US" altLang="en-US">
                <a:solidFill>
                  <a:srgbClr val="003952"/>
                </a:solidFill>
              </a:rPr>
              <a:pPr/>
              <a:t>3/24/2016</a:t>
            </a:fld>
            <a:endParaRPr lang="en-US" altLang="en-US">
              <a:solidFill>
                <a:srgbClr val="003952"/>
              </a:solidFill>
            </a:endParaRPr>
          </a:p>
        </p:txBody>
      </p:sp>
      <p:sp>
        <p:nvSpPr>
          <p:cNvPr id="7" name="Slide Number Placeholder 6"/>
          <p:cNvSpPr>
            <a:spLocks noGrp="1"/>
          </p:cNvSpPr>
          <p:nvPr>
            <p:ph type="sldNum" sz="quarter" idx="11"/>
          </p:nvPr>
        </p:nvSpPr>
        <p:spPr/>
        <p:txBody>
          <a:bodyPr/>
          <a:lstStyle>
            <a:lvl1pPr>
              <a:defRPr/>
            </a:lvl1pPr>
          </a:lstStyle>
          <a:p>
            <a:fld id="{38F2E019-E966-46F7-BCDA-845A527D8C3D}" type="slidenum">
              <a:rPr lang="en-US" altLang="en-US">
                <a:solidFill>
                  <a:srgbClr val="003952"/>
                </a:solidFill>
              </a:rPr>
              <a:pPr/>
              <a:t>‹#›</a:t>
            </a:fld>
            <a:endParaRPr lang="en-US" altLang="en-US">
              <a:solidFill>
                <a:srgbClr val="003952"/>
              </a:solidFill>
            </a:endParaRPr>
          </a:p>
        </p:txBody>
      </p:sp>
    </p:spTree>
    <p:extLst>
      <p:ext uri="{BB962C8B-B14F-4D97-AF65-F5344CB8AC3E}">
        <p14:creationId xmlns:p14="http://schemas.microsoft.com/office/powerpoint/2010/main" val="3764447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00300" y="2725056"/>
            <a:ext cx="6180364" cy="1362075"/>
          </a:xfrm>
        </p:spPr>
        <p:txBody>
          <a:bodyPr anchorCtr="0"/>
          <a:lstStyle>
            <a:lvl1pPr algn="l">
              <a:defRPr sz="2800" b="1" cap="all">
                <a:solidFill>
                  <a:schemeClr val="accent1"/>
                </a:solidFill>
              </a:defRPr>
            </a:lvl1pPr>
          </a:lstStyle>
          <a:p>
            <a:r>
              <a:rPr lang="en-US" smtClean="0"/>
              <a:t>Click to edit Master title style</a:t>
            </a:r>
            <a:endParaRPr lang="en-US" dirty="0"/>
          </a:p>
        </p:txBody>
      </p:sp>
      <p:sp>
        <p:nvSpPr>
          <p:cNvPr id="4" name="Date Placeholder 7"/>
          <p:cNvSpPr>
            <a:spLocks noGrp="1"/>
          </p:cNvSpPr>
          <p:nvPr>
            <p:ph type="dt" sz="half" idx="10"/>
          </p:nvPr>
        </p:nvSpPr>
        <p:spPr/>
        <p:txBody>
          <a:bodyPr/>
          <a:lstStyle>
            <a:lvl1pPr>
              <a:defRPr>
                <a:solidFill>
                  <a:schemeClr val="accent1"/>
                </a:solidFill>
              </a:defRPr>
            </a:lvl1pPr>
          </a:lstStyle>
          <a:p>
            <a:fld id="{63C18AAB-25F8-4D59-8363-CE789D2E32CE}" type="datetime1">
              <a:rPr lang="en-US" altLang="en-US">
                <a:solidFill>
                  <a:srgbClr val="00B7C4"/>
                </a:solidFill>
              </a:rPr>
              <a:pPr/>
              <a:t>3/24/2016</a:t>
            </a:fld>
            <a:endParaRPr lang="en-US" altLang="en-US">
              <a:solidFill>
                <a:srgbClr val="00B7C4"/>
              </a:solidFill>
            </a:endParaRPr>
          </a:p>
        </p:txBody>
      </p:sp>
      <p:sp>
        <p:nvSpPr>
          <p:cNvPr id="5" name="Slide Number Placeholder 8"/>
          <p:cNvSpPr>
            <a:spLocks noGrp="1"/>
          </p:cNvSpPr>
          <p:nvPr>
            <p:ph type="sldNum" sz="quarter" idx="11"/>
          </p:nvPr>
        </p:nvSpPr>
        <p:spPr/>
        <p:txBody>
          <a:bodyPr/>
          <a:lstStyle>
            <a:lvl1pPr>
              <a:defRPr>
                <a:solidFill>
                  <a:schemeClr val="accent1"/>
                </a:solidFill>
              </a:defRPr>
            </a:lvl1pPr>
          </a:lstStyle>
          <a:p>
            <a:fld id="{26EAECF8-7B03-4994-BD74-BA0BD844A8F9}" type="slidenum">
              <a:rPr lang="en-US" altLang="en-US">
                <a:solidFill>
                  <a:srgbClr val="00B7C4"/>
                </a:solidFill>
              </a:rPr>
              <a:pPr/>
              <a:t>‹#›</a:t>
            </a:fld>
            <a:endParaRPr lang="en-US" altLang="en-US">
              <a:solidFill>
                <a:srgbClr val="00B7C4"/>
              </a:solidFill>
            </a:endParaRPr>
          </a:p>
        </p:txBody>
      </p:sp>
    </p:spTree>
    <p:extLst>
      <p:ext uri="{BB962C8B-B14F-4D97-AF65-F5344CB8AC3E}">
        <p14:creationId xmlns:p14="http://schemas.microsoft.com/office/powerpoint/2010/main" val="3848572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1680083-7449-B145-8588-6B531121FFA6}"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5E5E6DE-D1C5-8449-A63D-081ECE58C643}" type="slidenum">
              <a:rPr lang="en-US" smtClean="0"/>
              <a:t>‹#›</a:t>
            </a:fld>
            <a:endParaRPr lang="en-US"/>
          </a:p>
        </p:txBody>
      </p:sp>
      <p:sp>
        <p:nvSpPr>
          <p:cNvPr id="7" name="Rectangle 6"/>
          <p:cNvSpPr/>
          <p:nvPr/>
        </p:nvSpPr>
        <p:spPr>
          <a:xfrm>
            <a:off x="2514600" y="0"/>
            <a:ext cx="6629400" cy="198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2514600" cy="1981200"/>
          </a:xfrm>
          <a:prstGeom prst="rect">
            <a:avLst/>
          </a:prstGeom>
          <a:solidFill>
            <a:srgbClr val="E50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92" y="187064"/>
            <a:ext cx="2171808" cy="1641736"/>
          </a:xfrm>
          <a:prstGeom prst="rect">
            <a:avLst/>
          </a:prstGeom>
        </p:spPr>
      </p:pic>
    </p:spTree>
    <p:extLst>
      <p:ext uri="{BB962C8B-B14F-4D97-AF65-F5344CB8AC3E}">
        <p14:creationId xmlns:p14="http://schemas.microsoft.com/office/powerpoint/2010/main" val="2504811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61100"/>
            <a:ext cx="91440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95338"/>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468312"/>
          </a:xfrm>
        </p:spPr>
        <p:txBody>
          <a:bodyPr/>
          <a:lstStyle>
            <a:lvl1pPr>
              <a:defRPr sz="26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11370"/>
            <a:ext cx="4038600" cy="4414793"/>
          </a:xfrm>
          <a:prstGeom prst="rect">
            <a:avLst/>
          </a:prstGeo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1370"/>
            <a:ext cx="4038600" cy="4414793"/>
          </a:xfrm>
          <a:prstGeom prst="rect">
            <a:avLst/>
          </a:prstGeo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9"/>
          <p:cNvSpPr>
            <a:spLocks noGrp="1"/>
          </p:cNvSpPr>
          <p:nvPr>
            <p:ph type="body" sz="quarter" idx="13"/>
          </p:nvPr>
        </p:nvSpPr>
        <p:spPr>
          <a:xfrm>
            <a:off x="457200" y="947733"/>
            <a:ext cx="8229600" cy="648078"/>
          </a:xfrm>
          <a:prstGeom prst="rect">
            <a:avLst/>
          </a:prstGeom>
        </p:spPr>
        <p:txBody>
          <a:bodyPr>
            <a:noAutofit/>
          </a:bodyPr>
          <a:lstStyle>
            <a:lvl1pPr marL="0" indent="0">
              <a:spcBef>
                <a:spcPts val="600"/>
              </a:spcBef>
              <a:buNone/>
              <a:defRPr sz="2400" cap="all" baseline="0">
                <a:solidFill>
                  <a:schemeClr val="tx2"/>
                </a:solidFill>
                <a:latin typeface="Bryant Bold" panose="020B0503040000020003" pitchFamily="34" charset="0"/>
              </a:defRPr>
            </a:lvl1pPr>
            <a:lvl2pPr>
              <a:defRPr sz="2400">
                <a:latin typeface="Bryant Bold" panose="020B0503040000020003" pitchFamily="34" charset="0"/>
              </a:defRPr>
            </a:lvl2pPr>
            <a:lvl3pPr>
              <a:defRPr sz="2400">
                <a:latin typeface="Bryant Bold" panose="020B0503040000020003" pitchFamily="34" charset="0"/>
              </a:defRPr>
            </a:lvl3pPr>
            <a:lvl4pPr>
              <a:defRPr sz="2400">
                <a:latin typeface="Bryant Bold" panose="020B0503040000020003" pitchFamily="34" charset="0"/>
              </a:defRPr>
            </a:lvl4pPr>
            <a:lvl5pPr>
              <a:defRPr sz="2400">
                <a:latin typeface="Bryant Bold" panose="020B0503040000020003" pitchFamily="34" charset="0"/>
              </a:defRPr>
            </a:lvl5pPr>
          </a:lstStyle>
          <a:p>
            <a:pPr lvl="0"/>
            <a:r>
              <a:rPr lang="en-US" smtClean="0"/>
              <a:t>Click to edit Master text styles</a:t>
            </a:r>
          </a:p>
        </p:txBody>
      </p:sp>
      <p:sp>
        <p:nvSpPr>
          <p:cNvPr id="8" name="Date Placeholder 8"/>
          <p:cNvSpPr>
            <a:spLocks noGrp="1"/>
          </p:cNvSpPr>
          <p:nvPr>
            <p:ph type="dt" sz="half" idx="14"/>
          </p:nvPr>
        </p:nvSpPr>
        <p:spPr/>
        <p:txBody>
          <a:bodyPr/>
          <a:lstStyle>
            <a:lvl1pPr>
              <a:defRPr/>
            </a:lvl1pPr>
          </a:lstStyle>
          <a:p>
            <a:fld id="{6E928721-A7AD-4CC3-8DBE-9AA54AA70024}" type="datetime1">
              <a:rPr lang="en-US" altLang="en-US">
                <a:solidFill>
                  <a:srgbClr val="003952"/>
                </a:solidFill>
              </a:rPr>
              <a:pPr/>
              <a:t>3/24/2016</a:t>
            </a:fld>
            <a:endParaRPr lang="en-US" altLang="en-US">
              <a:solidFill>
                <a:srgbClr val="003952"/>
              </a:solidFill>
            </a:endParaRPr>
          </a:p>
        </p:txBody>
      </p:sp>
      <p:sp>
        <p:nvSpPr>
          <p:cNvPr id="9" name="Slide Number Placeholder 9"/>
          <p:cNvSpPr>
            <a:spLocks noGrp="1"/>
          </p:cNvSpPr>
          <p:nvPr>
            <p:ph type="sldNum" sz="quarter" idx="15"/>
          </p:nvPr>
        </p:nvSpPr>
        <p:spPr/>
        <p:txBody>
          <a:bodyPr/>
          <a:lstStyle>
            <a:lvl1pPr>
              <a:defRPr/>
            </a:lvl1pPr>
          </a:lstStyle>
          <a:p>
            <a:fld id="{2B31D118-E43A-4E1E-ABEA-51082E35D71E}" type="slidenum">
              <a:rPr lang="en-US" altLang="en-US">
                <a:solidFill>
                  <a:srgbClr val="003952"/>
                </a:solidFill>
              </a:rPr>
              <a:pPr/>
              <a:t>‹#›</a:t>
            </a:fld>
            <a:endParaRPr lang="en-US" altLang="en-US">
              <a:solidFill>
                <a:srgbClr val="003952"/>
              </a:solidFill>
            </a:endParaRPr>
          </a:p>
        </p:txBody>
      </p:sp>
    </p:spTree>
    <p:extLst>
      <p:ext uri="{BB962C8B-B14F-4D97-AF65-F5344CB8AC3E}">
        <p14:creationId xmlns:p14="http://schemas.microsoft.com/office/powerpoint/2010/main" val="18786772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61100"/>
            <a:ext cx="91440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95338"/>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1031443"/>
            <a:ext cx="4040188" cy="718890"/>
          </a:xfrm>
          <a:prstGeom prst="rect">
            <a:avLst/>
          </a:prstGeom>
        </p:spPr>
        <p:txBody>
          <a:bodyPr anchor="ctr"/>
          <a:lstStyle>
            <a:lvl1pPr marL="0" indent="0">
              <a:buNone/>
              <a:defRPr sz="2400" b="1" cap="all" baseline="0">
                <a:latin typeface="Bryant Bold" panose="020B050304000002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77786"/>
            <a:ext cx="4040188" cy="4248377"/>
          </a:xfrm>
          <a:prstGeom prst="rect">
            <a:avLst/>
          </a:prstGeo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031443"/>
            <a:ext cx="4041775" cy="718890"/>
          </a:xfrm>
          <a:prstGeom prst="rect">
            <a:avLst/>
          </a:prstGeom>
        </p:spPr>
        <p:txBody>
          <a:bodyPr anchor="ctr"/>
          <a:lstStyle>
            <a:lvl1pPr marL="0" indent="0">
              <a:buNone/>
              <a:defRPr sz="2400" b="1" cap="all" baseline="0">
                <a:latin typeface="Bryant Bold" panose="020B050304000002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77786"/>
            <a:ext cx="4041775" cy="4248377"/>
          </a:xfrm>
          <a:prstGeom prst="rect">
            <a:avLst/>
          </a:prstGeo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
          <p:cNvSpPr>
            <a:spLocks noGrp="1"/>
          </p:cNvSpPr>
          <p:nvPr>
            <p:ph type="title"/>
          </p:nvPr>
        </p:nvSpPr>
        <p:spPr>
          <a:xfrm>
            <a:off x="457200" y="274638"/>
            <a:ext cx="8229600" cy="468312"/>
          </a:xfrm>
        </p:spPr>
        <p:txBody>
          <a:bodyPr/>
          <a:lstStyle>
            <a:lvl1pPr>
              <a:defRPr sz="2600"/>
            </a:lvl1pPr>
          </a:lstStyle>
          <a:p>
            <a:r>
              <a:rPr lang="en-US" smtClean="0"/>
              <a:t>Click to edit Master title style</a:t>
            </a:r>
            <a:endParaRPr lang="en-US" dirty="0"/>
          </a:p>
        </p:txBody>
      </p:sp>
      <p:sp>
        <p:nvSpPr>
          <p:cNvPr id="9" name="Slide Number Placeholder 8"/>
          <p:cNvSpPr>
            <a:spLocks noGrp="1"/>
          </p:cNvSpPr>
          <p:nvPr>
            <p:ph type="sldNum" sz="quarter" idx="10"/>
          </p:nvPr>
        </p:nvSpPr>
        <p:spPr/>
        <p:txBody>
          <a:bodyPr/>
          <a:lstStyle>
            <a:lvl1pPr>
              <a:defRPr/>
            </a:lvl1pPr>
          </a:lstStyle>
          <a:p>
            <a:fld id="{18AE7B6E-2D89-4692-9870-6F74E699A71D}" type="slidenum">
              <a:rPr lang="en-US" altLang="en-US">
                <a:solidFill>
                  <a:srgbClr val="003952"/>
                </a:solidFill>
              </a:rPr>
              <a:pPr/>
              <a:t>‹#›</a:t>
            </a:fld>
            <a:endParaRPr lang="en-US" altLang="en-US">
              <a:solidFill>
                <a:srgbClr val="003952"/>
              </a:solidFill>
            </a:endParaRPr>
          </a:p>
        </p:txBody>
      </p:sp>
      <p:sp>
        <p:nvSpPr>
          <p:cNvPr id="10" name="Date Placeholder 14"/>
          <p:cNvSpPr>
            <a:spLocks noGrp="1"/>
          </p:cNvSpPr>
          <p:nvPr>
            <p:ph type="dt" sz="half" idx="11"/>
          </p:nvPr>
        </p:nvSpPr>
        <p:spPr/>
        <p:txBody>
          <a:bodyPr/>
          <a:lstStyle>
            <a:lvl1pPr>
              <a:defRPr/>
            </a:lvl1pPr>
          </a:lstStyle>
          <a:p>
            <a:fld id="{5B629248-E9B4-4F2A-BF13-337F1C66CBA8}" type="datetime1">
              <a:rPr lang="en-US" altLang="en-US">
                <a:solidFill>
                  <a:srgbClr val="003952"/>
                </a:solidFill>
              </a:rPr>
              <a:pPr/>
              <a:t>3/24/2016</a:t>
            </a:fld>
            <a:endParaRPr lang="en-US" altLang="en-US">
              <a:solidFill>
                <a:srgbClr val="003952"/>
              </a:solidFill>
            </a:endParaRPr>
          </a:p>
        </p:txBody>
      </p:sp>
    </p:spTree>
    <p:extLst>
      <p:ext uri="{BB962C8B-B14F-4D97-AF65-F5344CB8AC3E}">
        <p14:creationId xmlns:p14="http://schemas.microsoft.com/office/powerpoint/2010/main" val="2600180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Column Snakin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61100"/>
            <a:ext cx="91440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95338"/>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492805"/>
          </a:xfrm>
        </p:spPr>
        <p:txBody>
          <a:bodyPr/>
          <a:lstStyle>
            <a:lvl1pPr algn="l">
              <a:defRPr sz="2600">
                <a:solidFill>
                  <a:schemeClr val="tx2"/>
                </a:solidFill>
                <a:latin typeface="Bryant Bold" panose="020B05030400000200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5800" y="1198954"/>
            <a:ext cx="8001000" cy="4927210"/>
          </a:xfrm>
          <a:prstGeom prst="rect">
            <a:avLst/>
          </a:prstGeom>
        </p:spPr>
        <p:txBody>
          <a:bodyPr numCol="2" spcCol="457200">
            <a:noAutofit/>
          </a:bodyPr>
          <a:lstStyle>
            <a:lvl1pPr marL="342900" indent="-342900" defTabSz="228600">
              <a:spcBef>
                <a:spcPts val="900"/>
              </a:spcBef>
              <a:buFont typeface="Arial" panose="020B0604020202020204" pitchFamily="34" charset="0"/>
              <a:buChar char="•"/>
              <a:defRPr sz="2400">
                <a:solidFill>
                  <a:schemeClr val="tx2"/>
                </a:solidFill>
                <a:latin typeface="Trade Gothic LT Std" panose="020B0503020502020204" pitchFamily="34" charset="0"/>
              </a:defRPr>
            </a:lvl1pPr>
            <a:lvl2pPr marL="460375" indent="-228600" defTabSz="228600">
              <a:spcBef>
                <a:spcPts val="900"/>
              </a:spcBef>
              <a:buFont typeface="Arial" panose="020B0604020202020204" pitchFamily="34" charset="0"/>
              <a:buChar char="•"/>
              <a:defRPr sz="2200">
                <a:solidFill>
                  <a:schemeClr val="tx2"/>
                </a:solidFill>
                <a:latin typeface="Trade Gothic LT Std" panose="020B0503020502020204" pitchFamily="34" charset="0"/>
              </a:defRPr>
            </a:lvl2pPr>
            <a:lvl3pPr marL="687388" indent="-228600" defTabSz="228600">
              <a:spcBef>
                <a:spcPts val="900"/>
              </a:spcBef>
              <a:buFont typeface="Arial Narrow" panose="020B0606020202030204" pitchFamily="34" charset="0"/>
              <a:buChar char="–"/>
              <a:defRPr sz="2000">
                <a:solidFill>
                  <a:schemeClr val="tx2"/>
                </a:solidFill>
                <a:latin typeface="Trade Gothic LT Std" panose="020B0503020502020204" pitchFamily="34" charset="0"/>
              </a:defRPr>
            </a:lvl3pPr>
            <a:lvl4pPr marL="914400" indent="-228600" defTabSz="228600">
              <a:spcBef>
                <a:spcPts val="900"/>
              </a:spcBef>
              <a:buFont typeface="Arial" panose="020B0604020202020204" pitchFamily="34" charset="0"/>
              <a:buChar char="•"/>
              <a:defRPr sz="1800">
                <a:solidFill>
                  <a:schemeClr val="tx2"/>
                </a:solidFill>
                <a:latin typeface="Trade Gothic LT Std" panose="020B0503020502020204" pitchFamily="34" charset="0"/>
              </a:defRPr>
            </a:lvl4pPr>
            <a:lvl5pPr marL="1141413" indent="-228600" defTabSz="228600">
              <a:spcBef>
                <a:spcPts val="900"/>
              </a:spcBef>
              <a:buFont typeface="Arial Narrow" panose="020B0606020202030204" pitchFamily="34" charset="0"/>
              <a:buChar char="–"/>
              <a:defRPr sz="1600">
                <a:solidFill>
                  <a:schemeClr val="tx2"/>
                </a:solidFill>
                <a:latin typeface="Trade Gothic LT Std" panose="020B05030205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5"/>
          <p:cNvSpPr>
            <a:spLocks noGrp="1"/>
          </p:cNvSpPr>
          <p:nvPr>
            <p:ph type="dt" sz="half" idx="10"/>
          </p:nvPr>
        </p:nvSpPr>
        <p:spPr/>
        <p:txBody>
          <a:bodyPr/>
          <a:lstStyle>
            <a:lvl1pPr>
              <a:defRPr/>
            </a:lvl1pPr>
          </a:lstStyle>
          <a:p>
            <a:fld id="{55D67F11-0C86-4BEF-A576-96555EF3513C}" type="datetime1">
              <a:rPr lang="en-US" altLang="en-US">
                <a:solidFill>
                  <a:srgbClr val="003952"/>
                </a:solidFill>
              </a:rPr>
              <a:pPr/>
              <a:t>3/24/2016</a:t>
            </a:fld>
            <a:endParaRPr lang="en-US" altLang="en-US">
              <a:solidFill>
                <a:srgbClr val="003952"/>
              </a:solidFill>
            </a:endParaRPr>
          </a:p>
        </p:txBody>
      </p:sp>
      <p:sp>
        <p:nvSpPr>
          <p:cNvPr id="7" name="Slide Number Placeholder 6"/>
          <p:cNvSpPr>
            <a:spLocks noGrp="1"/>
          </p:cNvSpPr>
          <p:nvPr>
            <p:ph type="sldNum" sz="quarter" idx="11"/>
          </p:nvPr>
        </p:nvSpPr>
        <p:spPr/>
        <p:txBody>
          <a:bodyPr/>
          <a:lstStyle>
            <a:lvl1pPr>
              <a:defRPr/>
            </a:lvl1pPr>
          </a:lstStyle>
          <a:p>
            <a:fld id="{62AEE738-7427-4E8A-9BFB-F52C38BF4BD9}" type="slidenum">
              <a:rPr lang="en-US" altLang="en-US">
                <a:solidFill>
                  <a:srgbClr val="003952"/>
                </a:solidFill>
              </a:rPr>
              <a:pPr/>
              <a:t>‹#›</a:t>
            </a:fld>
            <a:endParaRPr lang="en-US" altLang="en-US">
              <a:solidFill>
                <a:srgbClr val="003952"/>
              </a:solidFill>
            </a:endParaRPr>
          </a:p>
        </p:txBody>
      </p:sp>
    </p:spTree>
    <p:extLst>
      <p:ext uri="{BB962C8B-B14F-4D97-AF65-F5344CB8AC3E}">
        <p14:creationId xmlns:p14="http://schemas.microsoft.com/office/powerpoint/2010/main" val="1115981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61100"/>
            <a:ext cx="91440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95338"/>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8229600" cy="492805"/>
          </a:xfrm>
        </p:spPr>
        <p:txBody>
          <a:bodyPr/>
          <a:lstStyle>
            <a:lvl1pPr algn="l">
              <a:defRPr sz="2600">
                <a:solidFill>
                  <a:schemeClr val="tx2"/>
                </a:solidFill>
                <a:latin typeface="Bryant Bold" panose="020B0503040000020003" pitchFamily="34" charset="0"/>
              </a:defRPr>
            </a:lvl1pPr>
          </a:lstStyle>
          <a:p>
            <a:r>
              <a:rPr lang="en-US" smtClean="0"/>
              <a:t>Click to edit Master title style</a:t>
            </a:r>
            <a:endParaRPr lang="en-US" dirty="0"/>
          </a:p>
        </p:txBody>
      </p:sp>
      <p:sp>
        <p:nvSpPr>
          <p:cNvPr id="5" name="Date Placeholder 1"/>
          <p:cNvSpPr>
            <a:spLocks noGrp="1"/>
          </p:cNvSpPr>
          <p:nvPr>
            <p:ph type="dt" sz="half" idx="10"/>
          </p:nvPr>
        </p:nvSpPr>
        <p:spPr/>
        <p:txBody>
          <a:bodyPr/>
          <a:lstStyle>
            <a:lvl1pPr>
              <a:defRPr/>
            </a:lvl1pPr>
          </a:lstStyle>
          <a:p>
            <a:fld id="{AE0D6B06-9E42-4B50-9F84-A9AE3620C802}" type="datetime1">
              <a:rPr lang="en-US" altLang="en-US">
                <a:solidFill>
                  <a:srgbClr val="003952"/>
                </a:solidFill>
              </a:rPr>
              <a:pPr/>
              <a:t>3/24/2016</a:t>
            </a:fld>
            <a:endParaRPr lang="en-US" altLang="en-US">
              <a:solidFill>
                <a:srgbClr val="003952"/>
              </a:solidFill>
            </a:endParaRPr>
          </a:p>
        </p:txBody>
      </p:sp>
      <p:sp>
        <p:nvSpPr>
          <p:cNvPr id="6" name="Slide Number Placeholder 2"/>
          <p:cNvSpPr>
            <a:spLocks noGrp="1"/>
          </p:cNvSpPr>
          <p:nvPr>
            <p:ph type="sldNum" sz="quarter" idx="11"/>
          </p:nvPr>
        </p:nvSpPr>
        <p:spPr/>
        <p:txBody>
          <a:bodyPr/>
          <a:lstStyle>
            <a:lvl1pPr>
              <a:defRPr/>
            </a:lvl1pPr>
          </a:lstStyle>
          <a:p>
            <a:fld id="{03BF6DDF-7395-4F97-953D-6CAD57281028}" type="slidenum">
              <a:rPr lang="en-US" altLang="en-US">
                <a:solidFill>
                  <a:srgbClr val="003952"/>
                </a:solidFill>
              </a:rPr>
              <a:pPr/>
              <a:t>‹#›</a:t>
            </a:fld>
            <a:endParaRPr lang="en-US" altLang="en-US">
              <a:solidFill>
                <a:srgbClr val="003952"/>
              </a:solidFill>
            </a:endParaRPr>
          </a:p>
        </p:txBody>
      </p:sp>
    </p:spTree>
    <p:extLst>
      <p:ext uri="{BB962C8B-B14F-4D97-AF65-F5344CB8AC3E}">
        <p14:creationId xmlns:p14="http://schemas.microsoft.com/office/powerpoint/2010/main" val="12532575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271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n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416879" y="5290756"/>
            <a:ext cx="4547280" cy="930729"/>
          </a:xfrm>
        </p:spPr>
        <p:txBody>
          <a:bodyPr anchorCtr="0"/>
          <a:lstStyle>
            <a:lvl1pPr algn="ctr">
              <a:defRPr sz="2400" cap="all" baseline="0">
                <a:solidFill>
                  <a:schemeClr val="accent1"/>
                </a:solidFill>
                <a:latin typeface="Bryant Bold" panose="020B0503040000020003" pitchFamily="34" charset="0"/>
              </a:defRPr>
            </a:lvl1pPr>
          </a:lstStyle>
          <a:p>
            <a:r>
              <a:rPr lang="en-US" smtClean="0"/>
              <a:t>Click to edit Master title style</a:t>
            </a:r>
            <a:endParaRPr lang="en-US" dirty="0"/>
          </a:p>
        </p:txBody>
      </p:sp>
      <p:sp>
        <p:nvSpPr>
          <p:cNvPr id="7" name="Text Placeholder 7"/>
          <p:cNvSpPr>
            <a:spLocks noGrp="1"/>
          </p:cNvSpPr>
          <p:nvPr>
            <p:ph type="body" sz="quarter" idx="10"/>
          </p:nvPr>
        </p:nvSpPr>
        <p:spPr>
          <a:xfrm>
            <a:off x="4416879" y="6221485"/>
            <a:ext cx="4547280" cy="399596"/>
          </a:xfrm>
          <a:prstGeom prst="rect">
            <a:avLst/>
          </a:prstGeom>
        </p:spPr>
        <p:txBody>
          <a:bodyPr>
            <a:noAutofit/>
          </a:bodyPr>
          <a:lstStyle>
            <a:lvl1pPr marL="0" indent="0" algn="ctr">
              <a:buNone/>
              <a:defRPr sz="2000" cap="none" baseline="0">
                <a:solidFill>
                  <a:schemeClr val="accent1"/>
                </a:solidFill>
                <a:latin typeface="Trade Gothic LT Std" panose="020B05030205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3988315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an 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416879" y="5290756"/>
            <a:ext cx="4547280" cy="930729"/>
          </a:xfrm>
        </p:spPr>
        <p:txBody>
          <a:bodyPr anchorCtr="0"/>
          <a:lstStyle>
            <a:lvl1pPr algn="ctr">
              <a:defRPr sz="2400" cap="all" baseline="0">
                <a:solidFill>
                  <a:schemeClr val="accent1"/>
                </a:solidFill>
                <a:latin typeface="Bryant Bold" panose="020B0503040000020003" pitchFamily="34" charset="0"/>
              </a:defRPr>
            </a:lvl1pPr>
          </a:lstStyle>
          <a:p>
            <a:r>
              <a:rPr lang="en-US" smtClean="0"/>
              <a:t>Click to edit Master title style</a:t>
            </a:r>
            <a:endParaRPr lang="en-US" dirty="0"/>
          </a:p>
        </p:txBody>
      </p:sp>
      <p:sp>
        <p:nvSpPr>
          <p:cNvPr id="10" name="Text Placeholder 7"/>
          <p:cNvSpPr>
            <a:spLocks noGrp="1"/>
          </p:cNvSpPr>
          <p:nvPr>
            <p:ph type="body" sz="quarter" idx="10"/>
          </p:nvPr>
        </p:nvSpPr>
        <p:spPr>
          <a:xfrm>
            <a:off x="4416879" y="6221485"/>
            <a:ext cx="4547280" cy="399596"/>
          </a:xfrm>
          <a:prstGeom prst="rect">
            <a:avLst/>
          </a:prstGeom>
        </p:spPr>
        <p:txBody>
          <a:bodyPr>
            <a:noAutofit/>
          </a:bodyPr>
          <a:lstStyle>
            <a:lvl1pPr marL="0" indent="0" algn="ctr">
              <a:buNone/>
              <a:defRPr sz="2000" cap="none" baseline="0">
                <a:solidFill>
                  <a:schemeClr val="accent1"/>
                </a:solidFill>
                <a:latin typeface="Trade Gothic LT Std" panose="020B05030205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383371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oman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416879" y="5290756"/>
            <a:ext cx="4547280" cy="930729"/>
          </a:xfrm>
        </p:spPr>
        <p:txBody>
          <a:bodyPr anchorCtr="0"/>
          <a:lstStyle>
            <a:lvl1pPr algn="ctr">
              <a:defRPr sz="2400" cap="all" baseline="0">
                <a:solidFill>
                  <a:schemeClr val="accent1"/>
                </a:solidFill>
                <a:latin typeface="Bryant Bold" panose="020B0503040000020003" pitchFamily="34" charset="0"/>
              </a:defRPr>
            </a:lvl1pPr>
          </a:lstStyle>
          <a:p>
            <a:r>
              <a:rPr lang="en-US" smtClean="0"/>
              <a:t>Click to edit Master title style</a:t>
            </a:r>
            <a:endParaRPr lang="en-US" dirty="0"/>
          </a:p>
        </p:txBody>
      </p:sp>
      <p:sp>
        <p:nvSpPr>
          <p:cNvPr id="10" name="Text Placeholder 7"/>
          <p:cNvSpPr>
            <a:spLocks noGrp="1"/>
          </p:cNvSpPr>
          <p:nvPr>
            <p:ph type="body" sz="quarter" idx="10"/>
          </p:nvPr>
        </p:nvSpPr>
        <p:spPr>
          <a:xfrm>
            <a:off x="4416879" y="6221485"/>
            <a:ext cx="4547280" cy="399596"/>
          </a:xfrm>
          <a:prstGeom prst="rect">
            <a:avLst/>
          </a:prstGeom>
        </p:spPr>
        <p:txBody>
          <a:bodyPr>
            <a:noAutofit/>
          </a:bodyPr>
          <a:lstStyle>
            <a:lvl1pPr marL="0" indent="0" algn="ctr">
              <a:buNone/>
              <a:defRPr sz="2000" cap="none" baseline="0">
                <a:solidFill>
                  <a:schemeClr val="accent1"/>
                </a:solidFill>
                <a:latin typeface="Trade Gothic LT Std" panose="020B05030205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460108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oman 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416879" y="5290756"/>
            <a:ext cx="4547280" cy="930729"/>
          </a:xfrm>
        </p:spPr>
        <p:txBody>
          <a:bodyPr anchorCtr="0"/>
          <a:lstStyle>
            <a:lvl1pPr algn="ctr">
              <a:defRPr sz="2400" cap="all" baseline="0">
                <a:solidFill>
                  <a:schemeClr val="accent1"/>
                </a:solidFill>
                <a:latin typeface="Bryant Bold" panose="020B0503040000020003" pitchFamily="34" charset="0"/>
              </a:defRPr>
            </a:lvl1pPr>
          </a:lstStyle>
          <a:p>
            <a:r>
              <a:rPr lang="en-US" smtClean="0"/>
              <a:t>Click to edit Master title style</a:t>
            </a:r>
            <a:endParaRPr lang="en-US" dirty="0"/>
          </a:p>
        </p:txBody>
      </p:sp>
      <p:sp>
        <p:nvSpPr>
          <p:cNvPr id="10" name="Text Placeholder 7"/>
          <p:cNvSpPr>
            <a:spLocks noGrp="1"/>
          </p:cNvSpPr>
          <p:nvPr>
            <p:ph type="body" sz="quarter" idx="10"/>
          </p:nvPr>
        </p:nvSpPr>
        <p:spPr>
          <a:xfrm>
            <a:off x="4416879" y="6221485"/>
            <a:ext cx="4547280" cy="399596"/>
          </a:xfrm>
          <a:prstGeom prst="rect">
            <a:avLst/>
          </a:prstGeom>
        </p:spPr>
        <p:txBody>
          <a:bodyPr>
            <a:noAutofit/>
          </a:bodyPr>
          <a:lstStyle>
            <a:lvl1pPr marL="0" indent="0" algn="ctr">
              <a:buNone/>
              <a:defRPr sz="2000" cap="none" baseline="0">
                <a:solidFill>
                  <a:schemeClr val="accent1"/>
                </a:solidFill>
                <a:latin typeface="Trade Gothic LT Std" panose="020B05030205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76033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680083-7449-B145-8588-6B531121FFA6}" type="datetimeFigureOut">
              <a:rPr lang="en-US" smtClean="0"/>
              <a:t>3/24/2016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5E5E6DE-D1C5-8449-A63D-081ECE58C643}" type="slidenum">
              <a:rPr lang="en-US" smtClean="0"/>
              <a:t>‹#›</a:t>
            </a:fld>
            <a:endParaRPr lang="en-US"/>
          </a:p>
        </p:txBody>
      </p:sp>
    </p:spTree>
    <p:extLst>
      <p:ext uri="{BB962C8B-B14F-4D97-AF65-F5344CB8AC3E}">
        <p14:creationId xmlns:p14="http://schemas.microsoft.com/office/powerpoint/2010/main" val="235366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680083-7449-B145-8588-6B531121FFA6}" type="datetimeFigureOut">
              <a:rPr lang="en-US" smtClean="0"/>
              <a:t>3/24/2016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5E5E6DE-D1C5-8449-A63D-081ECE58C643}" type="slidenum">
              <a:rPr lang="en-US" smtClean="0"/>
              <a:t>‹#›</a:t>
            </a:fld>
            <a:endParaRPr lang="en-US"/>
          </a:p>
        </p:txBody>
      </p:sp>
    </p:spTree>
    <p:extLst>
      <p:ext uri="{BB962C8B-B14F-4D97-AF65-F5344CB8AC3E}">
        <p14:creationId xmlns:p14="http://schemas.microsoft.com/office/powerpoint/2010/main" val="229927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680083-7449-B145-8588-6B531121FFA6}" type="datetimeFigureOut">
              <a:rPr lang="en-US" smtClean="0"/>
              <a:t>3/24/2016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5E5E6DE-D1C5-8449-A63D-081ECE58C643}" type="slidenum">
              <a:rPr lang="en-US" smtClean="0"/>
              <a:t>‹#›</a:t>
            </a:fld>
            <a:endParaRPr lang="en-US"/>
          </a:p>
        </p:txBody>
      </p:sp>
    </p:spTree>
    <p:extLst>
      <p:ext uri="{BB962C8B-B14F-4D97-AF65-F5344CB8AC3E}">
        <p14:creationId xmlns:p14="http://schemas.microsoft.com/office/powerpoint/2010/main" val="64152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80083-7449-B145-8588-6B531121FFA6}" type="datetimeFigureOut">
              <a:rPr lang="en-US" smtClean="0"/>
              <a:t>3/24/2016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5E5E6DE-D1C5-8449-A63D-081ECE58C643}" type="slidenum">
              <a:rPr lang="en-US" smtClean="0"/>
              <a:t>‹#›</a:t>
            </a:fld>
            <a:endParaRPr lang="en-US"/>
          </a:p>
        </p:txBody>
      </p:sp>
    </p:spTree>
    <p:extLst>
      <p:ext uri="{BB962C8B-B14F-4D97-AF65-F5344CB8AC3E}">
        <p14:creationId xmlns:p14="http://schemas.microsoft.com/office/powerpoint/2010/main" val="33357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80083-7449-B145-8588-6B531121FFA6}" type="datetimeFigureOut">
              <a:rPr lang="en-US" smtClean="0"/>
              <a:t>3/24/2016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5E5E6DE-D1C5-8449-A63D-081ECE58C643}" type="slidenum">
              <a:rPr lang="en-US" smtClean="0"/>
              <a:t>‹#›</a:t>
            </a:fld>
            <a:endParaRPr lang="en-US"/>
          </a:p>
        </p:txBody>
      </p:sp>
    </p:spTree>
    <p:extLst>
      <p:ext uri="{BB962C8B-B14F-4D97-AF65-F5344CB8AC3E}">
        <p14:creationId xmlns:p14="http://schemas.microsoft.com/office/powerpoint/2010/main" val="1279088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80083-7449-B145-8588-6B531121FFA6}" type="datetimeFigureOut">
              <a:rPr lang="en-US" smtClean="0"/>
              <a:t>3/24/2016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5E5E6DE-D1C5-8449-A63D-081ECE58C643}" type="slidenum">
              <a:rPr lang="en-US" smtClean="0"/>
              <a:t>‹#›</a:t>
            </a:fld>
            <a:endParaRPr lang="en-US"/>
          </a:p>
        </p:txBody>
      </p:sp>
    </p:spTree>
    <p:extLst>
      <p:ext uri="{BB962C8B-B14F-4D97-AF65-F5344CB8AC3E}">
        <p14:creationId xmlns:p14="http://schemas.microsoft.com/office/powerpoint/2010/main" val="821177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80083-7449-B145-8588-6B531121FFA6}" type="datetimeFigureOut">
              <a:rPr lang="en-US" smtClean="0"/>
              <a:t>3/24/2016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cxnSp>
        <p:nvCxnSpPr>
          <p:cNvPr id="7" name="Straight Connector 6"/>
          <p:cNvCxnSpPr/>
          <p:nvPr/>
        </p:nvCxnSpPr>
        <p:spPr>
          <a:xfrm>
            <a:off x="381000" y="1371600"/>
            <a:ext cx="830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 y="1447800"/>
            <a:ext cx="8305800" cy="0"/>
          </a:xfrm>
          <a:prstGeom prst="line">
            <a:avLst/>
          </a:prstGeom>
          <a:ln w="76200">
            <a:solidFill>
              <a:srgbClr val="E5053A"/>
            </a:solidFill>
          </a:ln>
        </p:spPr>
        <p:style>
          <a:lnRef idx="1">
            <a:schemeClr val="accent1"/>
          </a:lnRef>
          <a:fillRef idx="0">
            <a:schemeClr val="accent1"/>
          </a:fillRef>
          <a:effectRef idx="0">
            <a:schemeClr val="accent1"/>
          </a:effectRef>
          <a:fontRef idx="minor">
            <a:schemeClr val="tx1"/>
          </a:fontRef>
        </p:style>
      </p:cxnSp>
      <p:pic>
        <p:nvPicPr>
          <p:cNvPr id="9" name="Content Placeholder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05572" y="5978830"/>
            <a:ext cx="1062228" cy="802970"/>
          </a:xfrm>
          <a:prstGeom prst="rect">
            <a:avLst/>
          </a:prstGeom>
        </p:spPr>
      </p:pic>
    </p:spTree>
    <p:extLst>
      <p:ext uri="{BB962C8B-B14F-4D97-AF65-F5344CB8AC3E}">
        <p14:creationId xmlns:p14="http://schemas.microsoft.com/office/powerpoint/2010/main" val="1295156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Corbel" pitchFamily="34" charset="0"/>
          <a:ea typeface="+mj-ea"/>
          <a:cs typeface="+mj-cs"/>
        </a:defRPr>
      </a:lvl1pPr>
    </p:titleStyle>
    <p:bodyStyle>
      <a:lvl1pPr marL="342900" indent="-342900" algn="l" defTabSz="914400" rtl="0" eaLnBrk="1" latinLnBrk="0" hangingPunct="1">
        <a:spcBef>
          <a:spcPct val="20000"/>
        </a:spcBef>
        <a:buClr>
          <a:srgbClr val="FF0000"/>
        </a:buClr>
        <a:buFont typeface="Wingdings" pitchFamily="2" charset="2"/>
        <a:buChar char="§"/>
        <a:defRPr sz="3200" kern="1200">
          <a:solidFill>
            <a:schemeClr val="tx1"/>
          </a:solidFill>
          <a:latin typeface="Minion Pro"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nion Pro"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nion Pro"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nion Pro"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nion Pro"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88975"/>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6796088" y="6588125"/>
            <a:ext cx="2347912" cy="255588"/>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Bryant Bold" panose="020B0503040000020003" pitchFamily="34" charset="0"/>
              </a:defRPr>
            </a:lvl1pPr>
          </a:lstStyle>
          <a:p>
            <a:pPr fontAlgn="base">
              <a:spcBef>
                <a:spcPct val="0"/>
              </a:spcBef>
              <a:spcAft>
                <a:spcPct val="0"/>
              </a:spcAft>
            </a:pPr>
            <a:fld id="{009964F1-CB7D-4C7F-98F1-5198AC3BA78C}" type="slidenum">
              <a:rPr lang="en-US" altLang="en-US">
                <a:solidFill>
                  <a:srgbClr val="003952"/>
                </a:solidFill>
                <a:ea typeface="MS PGothic" panose="020B0600070205080204" pitchFamily="34" charset="-128"/>
              </a:rPr>
              <a:pPr fontAlgn="base">
                <a:spcBef>
                  <a:spcPct val="0"/>
                </a:spcBef>
                <a:spcAft>
                  <a:spcPct val="0"/>
                </a:spcAft>
              </a:pPr>
              <a:t>‹#›</a:t>
            </a:fld>
            <a:endParaRPr lang="en-US" altLang="en-US">
              <a:solidFill>
                <a:srgbClr val="003952"/>
              </a:solidFill>
              <a:ea typeface="MS PGothic" panose="020B0600070205080204" pitchFamily="34" charset="-128"/>
            </a:endParaRPr>
          </a:p>
        </p:txBody>
      </p:sp>
      <p:sp>
        <p:nvSpPr>
          <p:cNvPr id="1028" name="Text Placeholder 8"/>
          <p:cNvSpPr>
            <a:spLocks noGrp="1"/>
          </p:cNvSpPr>
          <p:nvPr>
            <p:ph type="body" idx="1"/>
          </p:nvPr>
        </p:nvSpPr>
        <p:spPr bwMode="auto">
          <a:xfrm>
            <a:off x="628650" y="1825625"/>
            <a:ext cx="76009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Date Placeholder 2"/>
          <p:cNvSpPr>
            <a:spLocks noGrp="1"/>
          </p:cNvSpPr>
          <p:nvPr>
            <p:ph type="dt" sz="half" idx="2"/>
          </p:nvPr>
        </p:nvSpPr>
        <p:spPr>
          <a:xfrm>
            <a:off x="6796088" y="6270625"/>
            <a:ext cx="2347912" cy="317500"/>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Bryant Bold" panose="020B0503040000020003" pitchFamily="34" charset="0"/>
              </a:defRPr>
            </a:lvl1pPr>
          </a:lstStyle>
          <a:p>
            <a:pPr fontAlgn="base">
              <a:spcBef>
                <a:spcPct val="0"/>
              </a:spcBef>
              <a:spcAft>
                <a:spcPct val="0"/>
              </a:spcAft>
            </a:pPr>
            <a:fld id="{C98BCCF3-5A76-47C7-9495-195F299DE12D}" type="datetime1">
              <a:rPr lang="en-US" altLang="en-US">
                <a:solidFill>
                  <a:srgbClr val="003952"/>
                </a:solidFill>
                <a:ea typeface="MS PGothic" panose="020B0600070205080204" pitchFamily="34" charset="-128"/>
              </a:rPr>
              <a:pPr fontAlgn="base">
                <a:spcBef>
                  <a:spcPct val="0"/>
                </a:spcBef>
                <a:spcAft>
                  <a:spcPct val="0"/>
                </a:spcAft>
              </a:pPr>
              <a:t>3/24/2016</a:t>
            </a:fld>
            <a:endParaRPr lang="en-US" altLang="en-US">
              <a:solidFill>
                <a:srgbClr val="003952"/>
              </a:solidFill>
              <a:ea typeface="MS PGothic" panose="020B0600070205080204" pitchFamily="34" charset="-128"/>
            </a:endParaRPr>
          </a:p>
        </p:txBody>
      </p:sp>
    </p:spTree>
    <p:extLst>
      <p:ext uri="{BB962C8B-B14F-4D97-AF65-F5344CB8AC3E}">
        <p14:creationId xmlns:p14="http://schemas.microsoft.com/office/powerpoint/2010/main" val="20046918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p:txStyles>
    <p:titleStyle>
      <a:lvl1pPr algn="l" defTabSz="457200" rtl="0" eaLnBrk="0" fontAlgn="base" hangingPunct="0">
        <a:spcBef>
          <a:spcPct val="0"/>
        </a:spcBef>
        <a:spcAft>
          <a:spcPct val="0"/>
        </a:spcAft>
        <a:defRPr sz="2600" kern="1200" cap="all">
          <a:solidFill>
            <a:schemeClr val="tx2"/>
          </a:solidFill>
          <a:latin typeface="Bryant Bold" panose="020B0503040000020003" pitchFamily="34" charset="0"/>
          <a:ea typeface="MS PGothic" panose="020B0600070205080204" pitchFamily="34" charset="-128"/>
          <a:cs typeface="ＭＳ Ｐゴシック" charset="0"/>
        </a:defRPr>
      </a:lvl1pPr>
      <a:lvl2pPr algn="l" defTabSz="457200" rtl="0" eaLnBrk="0" fontAlgn="base" hangingPunct="0">
        <a:spcBef>
          <a:spcPct val="0"/>
        </a:spcBef>
        <a:spcAft>
          <a:spcPct val="0"/>
        </a:spcAft>
        <a:defRPr sz="2600">
          <a:solidFill>
            <a:schemeClr val="tx2"/>
          </a:solidFill>
          <a:latin typeface="Bryant Bold"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2600">
          <a:solidFill>
            <a:schemeClr val="tx2"/>
          </a:solidFill>
          <a:latin typeface="Bryant Bold"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2600">
          <a:solidFill>
            <a:schemeClr val="tx2"/>
          </a:solidFill>
          <a:latin typeface="Bryant Bold"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2600">
          <a:solidFill>
            <a:schemeClr val="tx2"/>
          </a:solidFill>
          <a:latin typeface="Bryant Bold" charset="0"/>
          <a:ea typeface="MS PGothic" panose="020B0600070205080204" pitchFamily="34" charset="-128"/>
          <a:cs typeface="ＭＳ Ｐゴシック" charset="0"/>
        </a:defRPr>
      </a:lvl5pPr>
      <a:lvl6pPr marL="457200" algn="l" defTabSz="457200" rtl="0" fontAlgn="base">
        <a:spcBef>
          <a:spcPct val="0"/>
        </a:spcBef>
        <a:spcAft>
          <a:spcPct val="0"/>
        </a:spcAft>
        <a:defRPr sz="2600">
          <a:solidFill>
            <a:schemeClr val="tx2"/>
          </a:solidFill>
          <a:latin typeface="Bryant Bold" charset="0"/>
          <a:ea typeface="ＭＳ Ｐゴシック" charset="0"/>
          <a:cs typeface="ＭＳ Ｐゴシック" charset="0"/>
        </a:defRPr>
      </a:lvl6pPr>
      <a:lvl7pPr marL="914400" algn="l" defTabSz="457200" rtl="0" fontAlgn="base">
        <a:spcBef>
          <a:spcPct val="0"/>
        </a:spcBef>
        <a:spcAft>
          <a:spcPct val="0"/>
        </a:spcAft>
        <a:defRPr sz="2600">
          <a:solidFill>
            <a:schemeClr val="tx2"/>
          </a:solidFill>
          <a:latin typeface="Bryant Bold" charset="0"/>
          <a:ea typeface="ＭＳ Ｐゴシック" charset="0"/>
          <a:cs typeface="ＭＳ Ｐゴシック" charset="0"/>
        </a:defRPr>
      </a:lvl7pPr>
      <a:lvl8pPr marL="1371600" algn="l" defTabSz="457200" rtl="0" fontAlgn="base">
        <a:spcBef>
          <a:spcPct val="0"/>
        </a:spcBef>
        <a:spcAft>
          <a:spcPct val="0"/>
        </a:spcAft>
        <a:defRPr sz="2600">
          <a:solidFill>
            <a:schemeClr val="tx2"/>
          </a:solidFill>
          <a:latin typeface="Bryant Bold" charset="0"/>
          <a:ea typeface="ＭＳ Ｐゴシック" charset="0"/>
          <a:cs typeface="ＭＳ Ｐゴシック" charset="0"/>
        </a:defRPr>
      </a:lvl8pPr>
      <a:lvl9pPr marL="1828800" algn="l" defTabSz="457200" rtl="0" fontAlgn="base">
        <a:spcBef>
          <a:spcPct val="0"/>
        </a:spcBef>
        <a:spcAft>
          <a:spcPct val="0"/>
        </a:spcAft>
        <a:defRPr sz="2600">
          <a:solidFill>
            <a:schemeClr val="tx2"/>
          </a:solidFill>
          <a:latin typeface="Bryant Bold" charset="0"/>
          <a:ea typeface="ＭＳ Ｐゴシック" charset="0"/>
          <a:cs typeface="ＭＳ Ｐゴシック" charset="0"/>
        </a:defRPr>
      </a:lvl9pPr>
    </p:titleStyle>
    <p:bodyStyle>
      <a:lvl1pPr marL="227013" indent="-227013" algn="l" defTabSz="228600" rtl="0" eaLnBrk="0" fontAlgn="base" hangingPunct="0">
        <a:spcBef>
          <a:spcPts val="900"/>
        </a:spcBef>
        <a:spcAft>
          <a:spcPct val="0"/>
        </a:spcAft>
        <a:buFont typeface="Arial" panose="020B0604020202020204" pitchFamily="34" charset="0"/>
        <a:buChar char="•"/>
        <a:defRPr lang="en-US" sz="2400" kern="1200" dirty="0">
          <a:solidFill>
            <a:schemeClr val="tx2"/>
          </a:solidFill>
          <a:latin typeface="Trade Gothic LT Std" panose="020B0503020502020204" pitchFamily="34" charset="0"/>
          <a:ea typeface="MS PGothic" panose="020B0600070205080204" pitchFamily="34" charset="-128"/>
          <a:cs typeface="ＭＳ Ｐゴシック" charset="0"/>
        </a:defRPr>
      </a:lvl1pPr>
      <a:lvl2pPr marL="460375" indent="-228600" algn="l" defTabSz="228600" rtl="0" eaLnBrk="0" fontAlgn="base" hangingPunct="0">
        <a:spcBef>
          <a:spcPts val="900"/>
        </a:spcBef>
        <a:spcAft>
          <a:spcPct val="0"/>
        </a:spcAft>
        <a:buFont typeface="Arial" panose="020B0604020202020204" pitchFamily="34" charset="0"/>
        <a:buChar char="•"/>
        <a:defRPr lang="en-US" sz="2200" kern="1200" dirty="0">
          <a:solidFill>
            <a:schemeClr val="tx2"/>
          </a:solidFill>
          <a:latin typeface="Trade Gothic LT Std" panose="020B0503020502020204" pitchFamily="34" charset="0"/>
          <a:ea typeface="MS PGothic" panose="020B0600070205080204" pitchFamily="34" charset="-128"/>
          <a:cs typeface="+mn-cs"/>
        </a:defRPr>
      </a:lvl2pPr>
      <a:lvl3pPr marL="687388" indent="-228600" algn="l" defTabSz="228600" rtl="0" eaLnBrk="0" fontAlgn="base" hangingPunct="0">
        <a:spcBef>
          <a:spcPts val="900"/>
        </a:spcBef>
        <a:spcAft>
          <a:spcPct val="0"/>
        </a:spcAft>
        <a:buFont typeface="Arial Narrow" panose="020B0606020202030204" pitchFamily="34" charset="0"/>
        <a:buChar char="–"/>
        <a:defRPr lang="en-US" sz="2000" kern="1200" dirty="0">
          <a:solidFill>
            <a:schemeClr val="tx2"/>
          </a:solidFill>
          <a:latin typeface="Trade Gothic LT Std" panose="020B0503020502020204" pitchFamily="34" charset="0"/>
          <a:ea typeface="MS PGothic" panose="020B0600070205080204" pitchFamily="34" charset="-128"/>
          <a:cs typeface="+mn-cs"/>
        </a:defRPr>
      </a:lvl3pPr>
      <a:lvl4pPr marL="914400" indent="-228600" algn="l" defTabSz="228600" rtl="0" eaLnBrk="0" fontAlgn="base" hangingPunct="0">
        <a:spcBef>
          <a:spcPts val="900"/>
        </a:spcBef>
        <a:spcAft>
          <a:spcPct val="0"/>
        </a:spcAft>
        <a:buFont typeface="Arial" panose="020B0604020202020204" pitchFamily="34" charset="0"/>
        <a:buChar char="•"/>
        <a:defRPr lang="en-US" kern="1200" dirty="0">
          <a:solidFill>
            <a:schemeClr val="tx2"/>
          </a:solidFill>
          <a:latin typeface="Trade Gothic LT Std" panose="020B0503020502020204" pitchFamily="34" charset="0"/>
          <a:ea typeface="MS PGothic" panose="020B0600070205080204" pitchFamily="34" charset="-128"/>
          <a:cs typeface="+mn-cs"/>
        </a:defRPr>
      </a:lvl4pPr>
      <a:lvl5pPr marL="1141413" indent="-228600" algn="l" defTabSz="228600" rtl="0" eaLnBrk="0" fontAlgn="base" hangingPunct="0">
        <a:spcBef>
          <a:spcPts val="900"/>
        </a:spcBef>
        <a:spcAft>
          <a:spcPct val="0"/>
        </a:spcAft>
        <a:buFont typeface="Arial Narrow" panose="020B0606020202030204" pitchFamily="34" charset="0"/>
        <a:buChar char="–"/>
        <a:defRPr lang="en-US" sz="1600" kern="1200" dirty="0">
          <a:solidFill>
            <a:schemeClr val="tx2"/>
          </a:solidFill>
          <a:latin typeface="Trade Gothic LT Std" panose="020B0503020502020204" pitchFamily="34" charset="0"/>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88975"/>
          </a:xfrm>
          <a:prstGeom prst="rect">
            <a:avLst/>
          </a:prstGeom>
        </p:spPr>
        <p:txBody>
          <a:bodyPr vert="horz" lIns="0" tIns="0" rIns="0" bIns="0" rtlCol="0" anchor="ctr">
            <a:noAutofit/>
          </a:body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6796088" y="6588125"/>
            <a:ext cx="2347912" cy="255588"/>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Bryant Bold" panose="020B0503040000020003" pitchFamily="34" charset="0"/>
              </a:defRPr>
            </a:lvl1pPr>
          </a:lstStyle>
          <a:p>
            <a:pPr fontAlgn="base">
              <a:spcBef>
                <a:spcPct val="0"/>
              </a:spcBef>
              <a:spcAft>
                <a:spcPct val="0"/>
              </a:spcAft>
            </a:pPr>
            <a:fld id="{029D4EB1-13D0-4E2E-BBE9-0F0D4DDC1F61}" type="slidenum">
              <a:rPr lang="en-US" altLang="en-US">
                <a:solidFill>
                  <a:srgbClr val="003952"/>
                </a:solidFill>
                <a:ea typeface="MS PGothic" panose="020B0600070205080204" pitchFamily="34" charset="-128"/>
              </a:rPr>
              <a:pPr fontAlgn="base">
                <a:spcBef>
                  <a:spcPct val="0"/>
                </a:spcBef>
                <a:spcAft>
                  <a:spcPct val="0"/>
                </a:spcAft>
              </a:pPr>
              <a:t>‹#›</a:t>
            </a:fld>
            <a:endParaRPr lang="en-US" altLang="en-US">
              <a:solidFill>
                <a:srgbClr val="003952"/>
              </a:solidFill>
              <a:ea typeface="MS PGothic" panose="020B0600070205080204" pitchFamily="34" charset="-128"/>
            </a:endParaRPr>
          </a:p>
        </p:txBody>
      </p:sp>
      <p:sp>
        <p:nvSpPr>
          <p:cNvPr id="15364" name="Text Placeholder 8"/>
          <p:cNvSpPr>
            <a:spLocks noGrp="1"/>
          </p:cNvSpPr>
          <p:nvPr>
            <p:ph type="body" idx="1"/>
          </p:nvPr>
        </p:nvSpPr>
        <p:spPr bwMode="auto">
          <a:xfrm>
            <a:off x="628650" y="1825625"/>
            <a:ext cx="76009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Date Placeholder 2"/>
          <p:cNvSpPr>
            <a:spLocks noGrp="1"/>
          </p:cNvSpPr>
          <p:nvPr>
            <p:ph type="dt" sz="half" idx="2"/>
          </p:nvPr>
        </p:nvSpPr>
        <p:spPr>
          <a:xfrm>
            <a:off x="6796088" y="6270625"/>
            <a:ext cx="2347912" cy="317500"/>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Bryant Bold" panose="020B0503040000020003" pitchFamily="34" charset="0"/>
              </a:defRPr>
            </a:lvl1pPr>
          </a:lstStyle>
          <a:p>
            <a:pPr fontAlgn="base">
              <a:spcBef>
                <a:spcPct val="0"/>
              </a:spcBef>
              <a:spcAft>
                <a:spcPct val="0"/>
              </a:spcAft>
            </a:pPr>
            <a:fld id="{AE946CC2-E2A6-4671-B505-521BF0CD9C46}" type="datetime1">
              <a:rPr lang="en-US" altLang="en-US">
                <a:solidFill>
                  <a:srgbClr val="003952"/>
                </a:solidFill>
                <a:ea typeface="MS PGothic" panose="020B0600070205080204" pitchFamily="34" charset="-128"/>
              </a:rPr>
              <a:pPr fontAlgn="base">
                <a:spcBef>
                  <a:spcPct val="0"/>
                </a:spcBef>
                <a:spcAft>
                  <a:spcPct val="0"/>
                </a:spcAft>
              </a:pPr>
              <a:t>3/24/2016</a:t>
            </a:fld>
            <a:endParaRPr lang="en-US" altLang="en-US">
              <a:solidFill>
                <a:srgbClr val="003952"/>
              </a:solidFill>
              <a:ea typeface="MS PGothic" panose="020B0600070205080204" pitchFamily="34" charset="-128"/>
            </a:endParaRPr>
          </a:p>
        </p:txBody>
      </p:sp>
    </p:spTree>
    <p:extLst>
      <p:ext uri="{BB962C8B-B14F-4D97-AF65-F5344CB8AC3E}">
        <p14:creationId xmlns:p14="http://schemas.microsoft.com/office/powerpoint/2010/main" val="323828514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hdr="0" ftr="0"/>
  <p:txStyles>
    <p:titleStyle>
      <a:lvl1pPr algn="l" defTabSz="457200" rtl="0" eaLnBrk="0" fontAlgn="base" hangingPunct="0">
        <a:spcBef>
          <a:spcPct val="0"/>
        </a:spcBef>
        <a:spcAft>
          <a:spcPct val="0"/>
        </a:spcAft>
        <a:defRPr sz="2600" kern="1200" cap="all">
          <a:solidFill>
            <a:schemeClr val="tx2"/>
          </a:solidFill>
          <a:latin typeface="Bryant Bold" panose="020B0503040000020003" pitchFamily="34" charset="0"/>
          <a:ea typeface="MS PGothic" panose="020B0600070205080204" pitchFamily="34" charset="-128"/>
          <a:cs typeface="ＭＳ Ｐゴシック" charset="0"/>
        </a:defRPr>
      </a:lvl1pPr>
      <a:lvl2pPr algn="l" defTabSz="457200" rtl="0" eaLnBrk="0" fontAlgn="base" hangingPunct="0">
        <a:spcBef>
          <a:spcPct val="0"/>
        </a:spcBef>
        <a:spcAft>
          <a:spcPct val="0"/>
        </a:spcAft>
        <a:defRPr sz="2600">
          <a:solidFill>
            <a:schemeClr val="tx2"/>
          </a:solidFill>
          <a:latin typeface="Bryant Bold"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2600">
          <a:solidFill>
            <a:schemeClr val="tx2"/>
          </a:solidFill>
          <a:latin typeface="Bryant Bold"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2600">
          <a:solidFill>
            <a:schemeClr val="tx2"/>
          </a:solidFill>
          <a:latin typeface="Bryant Bold"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2600">
          <a:solidFill>
            <a:schemeClr val="tx2"/>
          </a:solidFill>
          <a:latin typeface="Bryant Bold" charset="0"/>
          <a:ea typeface="MS PGothic" panose="020B0600070205080204" pitchFamily="34" charset="-128"/>
          <a:cs typeface="ＭＳ Ｐゴシック" charset="0"/>
        </a:defRPr>
      </a:lvl5pPr>
      <a:lvl6pPr marL="457200" algn="l" defTabSz="457200" rtl="0" fontAlgn="base">
        <a:spcBef>
          <a:spcPct val="0"/>
        </a:spcBef>
        <a:spcAft>
          <a:spcPct val="0"/>
        </a:spcAft>
        <a:defRPr sz="2600">
          <a:solidFill>
            <a:schemeClr val="tx2"/>
          </a:solidFill>
          <a:latin typeface="Bryant Bold" charset="0"/>
          <a:ea typeface="ＭＳ Ｐゴシック" charset="0"/>
          <a:cs typeface="ＭＳ Ｐゴシック" charset="0"/>
        </a:defRPr>
      </a:lvl6pPr>
      <a:lvl7pPr marL="914400" algn="l" defTabSz="457200" rtl="0" fontAlgn="base">
        <a:spcBef>
          <a:spcPct val="0"/>
        </a:spcBef>
        <a:spcAft>
          <a:spcPct val="0"/>
        </a:spcAft>
        <a:defRPr sz="2600">
          <a:solidFill>
            <a:schemeClr val="tx2"/>
          </a:solidFill>
          <a:latin typeface="Bryant Bold" charset="0"/>
          <a:ea typeface="ＭＳ Ｐゴシック" charset="0"/>
          <a:cs typeface="ＭＳ Ｐゴシック" charset="0"/>
        </a:defRPr>
      </a:lvl7pPr>
      <a:lvl8pPr marL="1371600" algn="l" defTabSz="457200" rtl="0" fontAlgn="base">
        <a:spcBef>
          <a:spcPct val="0"/>
        </a:spcBef>
        <a:spcAft>
          <a:spcPct val="0"/>
        </a:spcAft>
        <a:defRPr sz="2600">
          <a:solidFill>
            <a:schemeClr val="tx2"/>
          </a:solidFill>
          <a:latin typeface="Bryant Bold" charset="0"/>
          <a:ea typeface="ＭＳ Ｐゴシック" charset="0"/>
          <a:cs typeface="ＭＳ Ｐゴシック" charset="0"/>
        </a:defRPr>
      </a:lvl8pPr>
      <a:lvl9pPr marL="1828800" algn="l" defTabSz="457200" rtl="0" fontAlgn="base">
        <a:spcBef>
          <a:spcPct val="0"/>
        </a:spcBef>
        <a:spcAft>
          <a:spcPct val="0"/>
        </a:spcAft>
        <a:defRPr sz="2600">
          <a:solidFill>
            <a:schemeClr val="tx2"/>
          </a:solidFill>
          <a:latin typeface="Bryant Bold" charset="0"/>
          <a:ea typeface="ＭＳ Ｐゴシック" charset="0"/>
          <a:cs typeface="ＭＳ Ｐゴシック" charset="0"/>
        </a:defRPr>
      </a:lvl9pPr>
    </p:titleStyle>
    <p:bodyStyle>
      <a:lvl1pPr marL="227013" indent="-227013" algn="l" defTabSz="228600" rtl="0" eaLnBrk="0" fontAlgn="base" hangingPunct="0">
        <a:spcBef>
          <a:spcPts val="900"/>
        </a:spcBef>
        <a:spcAft>
          <a:spcPct val="0"/>
        </a:spcAft>
        <a:buFont typeface="Arial" panose="020B0604020202020204" pitchFamily="34" charset="0"/>
        <a:buChar char="•"/>
        <a:defRPr lang="en-US" sz="2400" kern="1200" dirty="0">
          <a:solidFill>
            <a:schemeClr val="tx2"/>
          </a:solidFill>
          <a:latin typeface="Trade Gothic LT Std" panose="020B0503020502020204" pitchFamily="34" charset="0"/>
          <a:ea typeface="MS PGothic" panose="020B0600070205080204" pitchFamily="34" charset="-128"/>
          <a:cs typeface="ＭＳ Ｐゴシック" charset="0"/>
        </a:defRPr>
      </a:lvl1pPr>
      <a:lvl2pPr marL="460375" indent="-228600" algn="l" defTabSz="228600" rtl="0" eaLnBrk="0" fontAlgn="base" hangingPunct="0">
        <a:spcBef>
          <a:spcPts val="900"/>
        </a:spcBef>
        <a:spcAft>
          <a:spcPct val="0"/>
        </a:spcAft>
        <a:buFont typeface="Arial" panose="020B0604020202020204" pitchFamily="34" charset="0"/>
        <a:buChar char="•"/>
        <a:defRPr lang="en-US" sz="2200" kern="1200" dirty="0">
          <a:solidFill>
            <a:schemeClr val="tx2"/>
          </a:solidFill>
          <a:latin typeface="Trade Gothic LT Std" panose="020B0503020502020204" pitchFamily="34" charset="0"/>
          <a:ea typeface="MS PGothic" panose="020B0600070205080204" pitchFamily="34" charset="-128"/>
          <a:cs typeface="+mn-cs"/>
        </a:defRPr>
      </a:lvl2pPr>
      <a:lvl3pPr marL="687388" indent="-228600" algn="l" defTabSz="228600" rtl="0" eaLnBrk="0" fontAlgn="base" hangingPunct="0">
        <a:spcBef>
          <a:spcPts val="900"/>
        </a:spcBef>
        <a:spcAft>
          <a:spcPct val="0"/>
        </a:spcAft>
        <a:buFont typeface="Arial Narrow" panose="020B0606020202030204" pitchFamily="34" charset="0"/>
        <a:buChar char="–"/>
        <a:defRPr lang="en-US" sz="2000" kern="1200" dirty="0">
          <a:solidFill>
            <a:schemeClr val="tx2"/>
          </a:solidFill>
          <a:latin typeface="Trade Gothic LT Std" panose="020B0503020502020204" pitchFamily="34" charset="0"/>
          <a:ea typeface="MS PGothic" panose="020B0600070205080204" pitchFamily="34" charset="-128"/>
          <a:cs typeface="+mn-cs"/>
        </a:defRPr>
      </a:lvl3pPr>
      <a:lvl4pPr marL="914400" indent="-228600" algn="l" defTabSz="228600" rtl="0" eaLnBrk="0" fontAlgn="base" hangingPunct="0">
        <a:spcBef>
          <a:spcPts val="900"/>
        </a:spcBef>
        <a:spcAft>
          <a:spcPct val="0"/>
        </a:spcAft>
        <a:buFont typeface="Arial" panose="020B0604020202020204" pitchFamily="34" charset="0"/>
        <a:buChar char="•"/>
        <a:defRPr lang="en-US" kern="1200" dirty="0">
          <a:solidFill>
            <a:schemeClr val="tx2"/>
          </a:solidFill>
          <a:latin typeface="Trade Gothic LT Std" panose="020B0503020502020204" pitchFamily="34" charset="0"/>
          <a:ea typeface="MS PGothic" panose="020B0600070205080204" pitchFamily="34" charset="-128"/>
          <a:cs typeface="+mn-cs"/>
        </a:defRPr>
      </a:lvl4pPr>
      <a:lvl5pPr marL="1141413" indent="-228600" algn="l" defTabSz="228600" rtl="0" eaLnBrk="0" fontAlgn="base" hangingPunct="0">
        <a:spcBef>
          <a:spcPts val="900"/>
        </a:spcBef>
        <a:spcAft>
          <a:spcPct val="0"/>
        </a:spcAft>
        <a:buFont typeface="Arial Narrow" panose="020B0606020202030204" pitchFamily="34" charset="0"/>
        <a:buChar char="–"/>
        <a:defRPr lang="en-US" sz="1600" kern="1200" dirty="0">
          <a:solidFill>
            <a:schemeClr val="tx2"/>
          </a:solidFill>
          <a:latin typeface="Trade Gothic LT Std" panose="020B0503020502020204" pitchFamily="34" charset="0"/>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package" Target="../embeddings/Microsoft_Word_Document1.docx"/></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0" y="2514600"/>
            <a:ext cx="9144000" cy="1470025"/>
          </a:xfrm>
        </p:spPr>
        <p:txBody>
          <a:bodyPr>
            <a:normAutofit fontScale="90000"/>
          </a:bodyPr>
          <a:lstStyle/>
          <a:p>
            <a:r>
              <a:rPr lang="en-US" dirty="0"/>
              <a:t>Delivering More Than A Meal: Impact of </a:t>
            </a:r>
            <a:r>
              <a:rPr lang="en-US" dirty="0" smtClean="0"/>
              <a:t>Home</a:t>
            </a:r>
            <a:r>
              <a:rPr lang="en-US" dirty="0"/>
              <a:t>-Delivered Meal Service Models on </a:t>
            </a:r>
            <a:r>
              <a:rPr lang="en-US" dirty="0" smtClean="0"/>
              <a:t>Clients’ </a:t>
            </a:r>
            <a:r>
              <a:rPr lang="en-US" dirty="0"/>
              <a:t>Health</a:t>
            </a:r>
          </a:p>
        </p:txBody>
      </p:sp>
      <p:sp>
        <p:nvSpPr>
          <p:cNvPr id="3" name="Subtitle 2"/>
          <p:cNvSpPr>
            <a:spLocks noGrp="1"/>
          </p:cNvSpPr>
          <p:nvPr>
            <p:ph type="subTitle" idx="1"/>
          </p:nvPr>
        </p:nvSpPr>
        <p:spPr>
          <a:xfrm>
            <a:off x="1371600" y="4529667"/>
            <a:ext cx="6400800" cy="1752600"/>
          </a:xfrm>
        </p:spPr>
        <p:txBody>
          <a:bodyPr>
            <a:normAutofit fontScale="47500" lnSpcReduction="20000"/>
          </a:bodyPr>
          <a:lstStyle/>
          <a:p>
            <a:r>
              <a:rPr lang="en-US" sz="5053" dirty="0" smtClean="0"/>
              <a:t>Kali S. Thomas, PhD</a:t>
            </a:r>
          </a:p>
          <a:p>
            <a:r>
              <a:rPr lang="en-US" dirty="0" smtClean="0"/>
              <a:t>Assistant Professor (Research), Department of Health Services, Policy and Practice, Brown University</a:t>
            </a:r>
          </a:p>
          <a:p>
            <a:r>
              <a:rPr lang="en-US" dirty="0" smtClean="0"/>
              <a:t>and</a:t>
            </a:r>
          </a:p>
          <a:p>
            <a:r>
              <a:rPr lang="en-US" dirty="0" smtClean="0"/>
              <a:t>Research Health Scientist, Providence VAMC</a:t>
            </a:r>
          </a:p>
          <a:p>
            <a:endParaRPr lang="en-US" dirty="0"/>
          </a:p>
          <a:p>
            <a:r>
              <a:rPr lang="en-US" dirty="0" smtClean="0"/>
              <a:t>March 23, 2016</a:t>
            </a:r>
            <a:endParaRPr lang="en-US" dirty="0"/>
          </a:p>
        </p:txBody>
      </p:sp>
    </p:spTree>
    <p:extLst>
      <p:ext uri="{BB962C8B-B14F-4D97-AF65-F5344CB8AC3E}">
        <p14:creationId xmlns:p14="http://schemas.microsoft.com/office/powerpoint/2010/main" val="8143745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dirty="0" smtClean="0"/>
              <a:t>Help with Personal Care Needs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35428585"/>
              </p:ext>
            </p:extLst>
          </p:nvPr>
        </p:nvGraphicFramePr>
        <p:xfrm>
          <a:off x="228600" y="1600200"/>
          <a:ext cx="87630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347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Support</a:t>
            </a:r>
            <a:endParaRPr lang="en-US" dirty="0"/>
          </a:p>
        </p:txBody>
      </p:sp>
      <p:graphicFrame>
        <p:nvGraphicFramePr>
          <p:cNvPr id="12" name="Content Placeholder 11"/>
          <p:cNvGraphicFramePr>
            <a:graphicFrameLocks noGrp="1"/>
          </p:cNvGraphicFramePr>
          <p:nvPr>
            <p:ph idx="1"/>
          </p:nvPr>
        </p:nvGraphicFramePr>
        <p:xfrm>
          <a:off x="4800600" y="2332037"/>
          <a:ext cx="38862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4294967295"/>
          </p:nvPr>
        </p:nvGraphicFramePr>
        <p:xfrm>
          <a:off x="0" y="2246313"/>
          <a:ext cx="4648200" cy="4611687"/>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609600" y="1600198"/>
            <a:ext cx="4038600" cy="646331"/>
          </a:xfrm>
          <a:prstGeom prst="rect">
            <a:avLst/>
          </a:prstGeom>
          <a:noFill/>
        </p:spPr>
        <p:txBody>
          <a:bodyPr wrap="square" rtlCol="0">
            <a:spAutoFit/>
          </a:bodyPr>
          <a:lstStyle/>
          <a:p>
            <a:pPr algn="ctr"/>
            <a:r>
              <a:rPr lang="en-US" dirty="0" smtClean="0">
                <a:latin typeface="Minion Pro"/>
                <a:cs typeface="Arial"/>
              </a:rPr>
              <a:t>How often do you have contact with friends or family?</a:t>
            </a:r>
            <a:endParaRPr lang="en-US" dirty="0">
              <a:latin typeface="Minion Pro"/>
              <a:cs typeface="Arial"/>
            </a:endParaRPr>
          </a:p>
        </p:txBody>
      </p:sp>
      <p:sp>
        <p:nvSpPr>
          <p:cNvPr id="15" name="TextBox 14"/>
          <p:cNvSpPr txBox="1"/>
          <p:nvPr/>
        </p:nvSpPr>
        <p:spPr>
          <a:xfrm>
            <a:off x="4800600" y="1600200"/>
            <a:ext cx="4038600" cy="923330"/>
          </a:xfrm>
          <a:prstGeom prst="rect">
            <a:avLst/>
          </a:prstGeom>
          <a:noFill/>
        </p:spPr>
        <p:txBody>
          <a:bodyPr wrap="square" rtlCol="0">
            <a:spAutoFit/>
          </a:bodyPr>
          <a:lstStyle/>
          <a:p>
            <a:pPr algn="ctr"/>
            <a:r>
              <a:rPr lang="en-US" dirty="0" smtClean="0">
                <a:solidFill>
                  <a:srgbClr val="000000"/>
                </a:solidFill>
                <a:latin typeface="Minion Pro"/>
                <a:ea typeface="Helvetica Neue"/>
                <a:cs typeface="Arial"/>
              </a:rPr>
              <a:t>Is there a family member, friend, or neighbor that you feel you can call on for help if you need it?</a:t>
            </a:r>
            <a:endParaRPr lang="en-US" dirty="0">
              <a:latin typeface="Minion Pro"/>
              <a:cs typeface="Arial"/>
            </a:endParaRPr>
          </a:p>
        </p:txBody>
      </p:sp>
    </p:spTree>
    <p:extLst>
      <p:ext uri="{BB962C8B-B14F-4D97-AF65-F5344CB8AC3E}">
        <p14:creationId xmlns:p14="http://schemas.microsoft.com/office/powerpoint/2010/main" val="3639814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t>Comparing Participants to the Population of Seniors Nationally</a:t>
            </a:r>
            <a:endParaRPr lang="en-US" dirty="0"/>
          </a:p>
        </p:txBody>
      </p:sp>
      <p:sp>
        <p:nvSpPr>
          <p:cNvPr id="3" name="Content Placeholder 2"/>
          <p:cNvSpPr>
            <a:spLocks noGrp="1"/>
          </p:cNvSpPr>
          <p:nvPr>
            <p:ph idx="1"/>
          </p:nvPr>
        </p:nvSpPr>
        <p:spPr/>
        <p:txBody>
          <a:bodyPr>
            <a:normAutofit/>
          </a:bodyPr>
          <a:lstStyle/>
          <a:p>
            <a:r>
              <a:rPr lang="en-US" altLang="en-US" dirty="0" smtClean="0">
                <a:latin typeface="Minion Pro"/>
                <a:cs typeface="Helvetica" pitchFamily="34" charset="0"/>
              </a:rPr>
              <a:t>Nationally Representative Survey</a:t>
            </a:r>
          </a:p>
          <a:p>
            <a:pPr lvl="1"/>
            <a:r>
              <a:rPr lang="en-US" altLang="en-US" dirty="0" smtClean="0">
                <a:latin typeface="Minion Pro"/>
                <a:cs typeface="Helvetica" pitchFamily="34" charset="0"/>
              </a:rPr>
              <a:t>2013 National Health and Aging Trends Survey (NHATS)</a:t>
            </a:r>
          </a:p>
          <a:p>
            <a:pPr lvl="3"/>
            <a:r>
              <a:rPr lang="en-US" altLang="en-US" dirty="0" smtClean="0">
                <a:latin typeface="Minion Pro"/>
                <a:cs typeface="Helvetica" pitchFamily="34" charset="0"/>
              </a:rPr>
              <a:t>Self-Rated Health</a:t>
            </a:r>
          </a:p>
          <a:p>
            <a:pPr lvl="3"/>
            <a:r>
              <a:rPr lang="en-US" altLang="en-US" dirty="0" smtClean="0">
                <a:latin typeface="Minion Pro"/>
                <a:cs typeface="Helvetica" pitchFamily="34" charset="0"/>
              </a:rPr>
              <a:t>Anxiety &amp; Depression</a:t>
            </a:r>
          </a:p>
          <a:p>
            <a:pPr lvl="3"/>
            <a:r>
              <a:rPr lang="en-US" altLang="en-US" dirty="0" smtClean="0">
                <a:latin typeface="Minion Pro"/>
                <a:cs typeface="Helvetica" pitchFamily="34" charset="0"/>
              </a:rPr>
              <a:t>Fear of Falling</a:t>
            </a:r>
          </a:p>
          <a:p>
            <a:pPr lvl="3"/>
            <a:r>
              <a:rPr lang="en-US" altLang="en-US" dirty="0" smtClean="0">
                <a:latin typeface="Minion Pro"/>
                <a:cs typeface="Helvetica" pitchFamily="34" charset="0"/>
              </a:rPr>
              <a:t>Difficulty Shopping and Cooking</a:t>
            </a:r>
          </a:p>
          <a:p>
            <a:pPr lvl="3"/>
            <a:r>
              <a:rPr lang="en-US" altLang="en-US" dirty="0" smtClean="0">
                <a:latin typeface="Minion Pro"/>
                <a:cs typeface="Helvetica" pitchFamily="34" charset="0"/>
              </a:rPr>
              <a:t>Observations Inside and Outside the Home</a:t>
            </a:r>
          </a:p>
          <a:p>
            <a:r>
              <a:rPr lang="en-US" altLang="en-US" dirty="0" smtClean="0">
                <a:latin typeface="Minion Pro"/>
                <a:cs typeface="Helvetica" pitchFamily="34" charset="0"/>
              </a:rPr>
              <a:t>Analyses</a:t>
            </a:r>
          </a:p>
          <a:p>
            <a:pPr lvl="1"/>
            <a:r>
              <a:rPr lang="en-US" altLang="en-US" dirty="0" smtClean="0">
                <a:latin typeface="Minion Pro"/>
                <a:cs typeface="Helvetica" pitchFamily="34" charset="0"/>
              </a:rPr>
              <a:t>Chi-square to test differences between groups</a:t>
            </a:r>
          </a:p>
        </p:txBody>
      </p:sp>
      <p:sp>
        <p:nvSpPr>
          <p:cNvPr id="5" name="TextBox 4"/>
          <p:cNvSpPr txBox="1"/>
          <p:nvPr/>
        </p:nvSpPr>
        <p:spPr>
          <a:xfrm>
            <a:off x="0" y="6547135"/>
            <a:ext cx="7868139" cy="276999"/>
          </a:xfrm>
          <a:prstGeom prst="rect">
            <a:avLst/>
          </a:prstGeom>
          <a:noFill/>
        </p:spPr>
        <p:txBody>
          <a:bodyPr wrap="square" rtlCol="0">
            <a:spAutoFit/>
          </a:bodyPr>
          <a:lstStyle/>
          <a:p>
            <a:r>
              <a:rPr lang="en-US" sz="1200" dirty="0" smtClean="0"/>
              <a:t>Ref. Thomas, K.S., Smego, R., </a:t>
            </a:r>
            <a:r>
              <a:rPr lang="en-US" sz="1200" dirty="0" smtClean="0"/>
              <a:t>Akobundu</a:t>
            </a:r>
            <a:r>
              <a:rPr lang="en-US" sz="1200" dirty="0" smtClean="0"/>
              <a:t>, U., and Dosa, D. (2015)</a:t>
            </a:r>
            <a:r>
              <a:rPr lang="en-US" sz="1200" i="1" dirty="0" smtClean="0"/>
              <a:t>. Journal of Applied Gerontology</a:t>
            </a:r>
            <a:endParaRPr lang="en-US" sz="1200" i="1" dirty="0"/>
          </a:p>
        </p:txBody>
      </p:sp>
    </p:spTree>
    <p:extLst>
      <p:ext uri="{BB962C8B-B14F-4D97-AF65-F5344CB8AC3E}">
        <p14:creationId xmlns:p14="http://schemas.microsoft.com/office/powerpoint/2010/main" val="1522962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52400"/>
            <a:ext cx="8229600" cy="1143000"/>
          </a:xfrm>
        </p:spPr>
        <p:txBody>
          <a:bodyPr>
            <a:noAutofit/>
          </a:bodyPr>
          <a:lstStyle/>
          <a:p>
            <a:r>
              <a:rPr lang="en-US" sz="3600" dirty="0" smtClean="0"/>
              <a:t>Participants Have Worse Self-Rated Health than Seniors Nationally</a:t>
            </a:r>
            <a:endParaRPr lang="en-US" sz="3600" dirty="0"/>
          </a:p>
        </p:txBody>
      </p:sp>
      <p:graphicFrame>
        <p:nvGraphicFramePr>
          <p:cNvPr id="10" name="Content Placeholder 9"/>
          <p:cNvGraphicFramePr>
            <a:graphicFrameLocks noGrp="1"/>
          </p:cNvGraphicFramePr>
          <p:nvPr>
            <p:ph idx="1"/>
          </p:nvPr>
        </p:nvGraphicFramePr>
        <p:xfrm>
          <a:off x="0" y="1854201"/>
          <a:ext cx="9144000" cy="4394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52400" y="6115559"/>
            <a:ext cx="9144000" cy="307777"/>
          </a:xfrm>
          <a:prstGeom prst="rect">
            <a:avLst/>
          </a:prstGeom>
          <a:noFill/>
        </p:spPr>
        <p:txBody>
          <a:bodyPr wrap="square" rtlCol="0">
            <a:spAutoFit/>
          </a:bodyPr>
          <a:lstStyle/>
          <a:p>
            <a:pPr algn="ctr"/>
            <a:r>
              <a:rPr lang="en-US" sz="1400" dirty="0" smtClean="0">
                <a:solidFill>
                  <a:srgbClr val="000000"/>
                </a:solidFill>
                <a:latin typeface="Minion Pro"/>
                <a:ea typeface="Helvetica Neue"/>
                <a:cs typeface="Helvetica Neue"/>
              </a:rPr>
              <a:t>Groups significantly different at the </a:t>
            </a:r>
            <a:r>
              <a:rPr lang="en-US" sz="1400" i="1" dirty="0" smtClean="0">
                <a:solidFill>
                  <a:srgbClr val="000000"/>
                </a:solidFill>
                <a:latin typeface="Minion Pro"/>
                <a:ea typeface="Helvetica Neue"/>
                <a:cs typeface="Helvetica Neue"/>
              </a:rPr>
              <a:t>p</a:t>
            </a:r>
            <a:r>
              <a:rPr lang="en-US" sz="1400" dirty="0" smtClean="0">
                <a:solidFill>
                  <a:srgbClr val="000000"/>
                </a:solidFill>
                <a:latin typeface="Minion Pro"/>
                <a:ea typeface="Helvetica Neue"/>
                <a:cs typeface="Helvetica Neue"/>
              </a:rPr>
              <a:t>&lt;.001 level</a:t>
            </a:r>
            <a:r>
              <a:rPr lang="en-US" sz="1400" dirty="0" smtClean="0">
                <a:solidFill>
                  <a:srgbClr val="000000"/>
                </a:solidFill>
                <a:ea typeface="Helvetica Neue"/>
                <a:cs typeface="Helvetica Neue"/>
              </a:rPr>
              <a:t>	</a:t>
            </a:r>
            <a:endParaRPr lang="en-US" sz="1400" dirty="0"/>
          </a:p>
        </p:txBody>
      </p:sp>
      <p:sp>
        <p:nvSpPr>
          <p:cNvPr id="5" name="TextBox 4"/>
          <p:cNvSpPr txBox="1"/>
          <p:nvPr/>
        </p:nvSpPr>
        <p:spPr>
          <a:xfrm>
            <a:off x="0" y="6547135"/>
            <a:ext cx="7868139" cy="276999"/>
          </a:xfrm>
          <a:prstGeom prst="rect">
            <a:avLst/>
          </a:prstGeom>
          <a:noFill/>
        </p:spPr>
        <p:txBody>
          <a:bodyPr wrap="square" rtlCol="0">
            <a:spAutoFit/>
          </a:bodyPr>
          <a:lstStyle/>
          <a:p>
            <a:r>
              <a:rPr lang="en-US" sz="1200" dirty="0" smtClean="0"/>
              <a:t>Ref. Thomas, K.S., Smego, R., </a:t>
            </a:r>
            <a:r>
              <a:rPr lang="en-US" sz="1200" dirty="0" smtClean="0"/>
              <a:t>Akobundu</a:t>
            </a:r>
            <a:r>
              <a:rPr lang="en-US" sz="1200" dirty="0" smtClean="0"/>
              <a:t>, U., and Dosa, D. (2015)</a:t>
            </a:r>
            <a:r>
              <a:rPr lang="en-US" sz="1200" i="1" dirty="0" smtClean="0"/>
              <a:t>. Journal of Applied Gerontology</a:t>
            </a:r>
            <a:endParaRPr lang="en-US" sz="1200" i="1" dirty="0"/>
          </a:p>
        </p:txBody>
      </p:sp>
    </p:spTree>
    <p:extLst>
      <p:ext uri="{BB962C8B-B14F-4D97-AF65-F5344CB8AC3E}">
        <p14:creationId xmlns:p14="http://schemas.microsoft.com/office/powerpoint/2010/main" val="1005568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152400"/>
            <a:ext cx="9296400" cy="1143000"/>
          </a:xfrm>
        </p:spPr>
        <p:txBody>
          <a:bodyPr>
            <a:noAutofit/>
          </a:bodyPr>
          <a:lstStyle/>
          <a:p>
            <a:r>
              <a:rPr lang="en-US" sz="3200" dirty="0" smtClean="0"/>
              <a:t>Participants More Likely to Have Depression and Anxiety than Seniors Nationally</a:t>
            </a:r>
            <a:endParaRPr lang="en-US" sz="3200" dirty="0"/>
          </a:p>
        </p:txBody>
      </p:sp>
      <p:graphicFrame>
        <p:nvGraphicFramePr>
          <p:cNvPr id="7" name="C 8"/>
          <p:cNvGraphicFramePr>
            <a:graphicFrameLocks noGrp="1"/>
          </p:cNvGraphicFramePr>
          <p:nvPr>
            <p:ph idx="1"/>
            <p:extLst>
              <p:ext uri="{D42A27DB-BD31-4B8C-83A1-F6EECF244321}">
                <p14:modId xmlns:p14="http://schemas.microsoft.com/office/powerpoint/2010/main" val="1424339497"/>
              </p:ext>
            </p:extLst>
          </p:nvPr>
        </p:nvGraphicFramePr>
        <p:xfrm>
          <a:off x="457200" y="1676400"/>
          <a:ext cx="8229600" cy="432646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28600" y="6002869"/>
            <a:ext cx="9144000" cy="523220"/>
          </a:xfrm>
          <a:prstGeom prst="rect">
            <a:avLst/>
          </a:prstGeom>
          <a:noFill/>
        </p:spPr>
        <p:txBody>
          <a:bodyPr wrap="square" rtlCol="0">
            <a:spAutoFit/>
          </a:bodyPr>
          <a:lstStyle/>
          <a:p>
            <a:pPr algn="ctr"/>
            <a:r>
              <a:rPr lang="en-US" sz="1400" dirty="0" smtClean="0">
                <a:latin typeface="Minion Pro"/>
              </a:rPr>
              <a:t>Depression measured using PHQ-2 and Anxiety measured using the GAD-2;</a:t>
            </a:r>
          </a:p>
          <a:p>
            <a:pPr algn="ctr"/>
            <a:r>
              <a:rPr lang="en-US" sz="1400" dirty="0" smtClean="0">
                <a:latin typeface="Minion Pro"/>
              </a:rPr>
              <a:t>Groups significantly different at the p&lt;0.001 level.</a:t>
            </a:r>
            <a:endParaRPr lang="en-US" sz="1400" dirty="0">
              <a:latin typeface="Minion Pro"/>
            </a:endParaRPr>
          </a:p>
        </p:txBody>
      </p:sp>
      <p:sp>
        <p:nvSpPr>
          <p:cNvPr id="6" name="TextBox 5"/>
          <p:cNvSpPr txBox="1"/>
          <p:nvPr/>
        </p:nvSpPr>
        <p:spPr>
          <a:xfrm>
            <a:off x="0" y="6547135"/>
            <a:ext cx="7868139" cy="276999"/>
          </a:xfrm>
          <a:prstGeom prst="rect">
            <a:avLst/>
          </a:prstGeom>
          <a:noFill/>
        </p:spPr>
        <p:txBody>
          <a:bodyPr wrap="square" rtlCol="0">
            <a:spAutoFit/>
          </a:bodyPr>
          <a:lstStyle/>
          <a:p>
            <a:r>
              <a:rPr lang="en-US" sz="1200" dirty="0" smtClean="0"/>
              <a:t>Ref. Thomas, K.S., Smego, R., </a:t>
            </a:r>
            <a:r>
              <a:rPr lang="en-US" sz="1200" dirty="0" smtClean="0"/>
              <a:t>Akobundu</a:t>
            </a:r>
            <a:r>
              <a:rPr lang="en-US" sz="1200" dirty="0" smtClean="0"/>
              <a:t>, U., and Dosa, D. (2015)</a:t>
            </a:r>
            <a:r>
              <a:rPr lang="en-US" sz="1200" i="1" dirty="0" smtClean="0"/>
              <a:t>. Journal of Applied Gerontology</a:t>
            </a:r>
            <a:endParaRPr lang="en-US" sz="1200" i="1" dirty="0"/>
          </a:p>
        </p:txBody>
      </p:sp>
    </p:spTree>
    <p:extLst>
      <p:ext uri="{BB962C8B-B14F-4D97-AF65-F5344CB8AC3E}">
        <p14:creationId xmlns:p14="http://schemas.microsoft.com/office/powerpoint/2010/main" val="2216171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295400"/>
          </a:xfrm>
        </p:spPr>
        <p:txBody>
          <a:bodyPr>
            <a:noAutofit/>
          </a:bodyPr>
          <a:lstStyle/>
          <a:p>
            <a:r>
              <a:rPr lang="en-US" sz="3200" dirty="0" smtClean="0"/>
              <a:t>Participants More Likely to </a:t>
            </a:r>
            <a:r>
              <a:rPr lang="en-US" sz="3200" dirty="0"/>
              <a:t>H</a:t>
            </a:r>
            <a:r>
              <a:rPr lang="en-US" sz="3200" dirty="0" smtClean="0"/>
              <a:t>ave Fallen and Have the Fear of Falling </a:t>
            </a:r>
            <a:r>
              <a:rPr lang="en-US" sz="3200" dirty="0"/>
              <a:t>L</a:t>
            </a:r>
            <a:r>
              <a:rPr lang="en-US" sz="3200" dirty="0" smtClean="0"/>
              <a:t>imit </a:t>
            </a:r>
            <a:r>
              <a:rPr lang="en-US" sz="3200" dirty="0"/>
              <a:t>A</a:t>
            </a:r>
            <a:r>
              <a:rPr lang="en-US" sz="3200" dirty="0" smtClean="0"/>
              <a:t>ctivities than Seniors </a:t>
            </a:r>
            <a:r>
              <a:rPr lang="en-US" sz="3200" dirty="0"/>
              <a:t>N</a:t>
            </a:r>
            <a:r>
              <a:rPr lang="en-US" sz="3200" dirty="0" smtClean="0"/>
              <a:t>ationally</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13334699"/>
              </p:ext>
            </p:extLst>
          </p:nvPr>
        </p:nvGraphicFramePr>
        <p:xfrm>
          <a:off x="457200" y="2030036"/>
          <a:ext cx="8229600" cy="2194560"/>
        </p:xfrm>
        <a:graphic>
          <a:graphicData uri="http://schemas.openxmlformats.org/drawingml/2006/table">
            <a:tbl>
              <a:tblPr firstRow="1" bandRow="1">
                <a:tableStyleId>{5C22544A-7EE6-4342-B048-85BDC9FD1C3A}</a:tableStyleId>
              </a:tblPr>
              <a:tblGrid>
                <a:gridCol w="2434492"/>
                <a:gridCol w="3262923"/>
                <a:gridCol w="2532185"/>
              </a:tblGrid>
              <a:tr h="370840">
                <a:tc>
                  <a:txBody>
                    <a:bodyPr/>
                    <a:lstStyle/>
                    <a:p>
                      <a:pPr marL="0" marR="0" algn="ctr">
                        <a:spcBef>
                          <a:spcPts val="0"/>
                        </a:spcBef>
                        <a:spcAft>
                          <a:spcPts val="0"/>
                        </a:spcAft>
                      </a:pPr>
                      <a:r>
                        <a:rPr lang="en-US" sz="2400" b="1" dirty="0">
                          <a:solidFill>
                            <a:srgbClr val="FFFFFF"/>
                          </a:solidFill>
                          <a:latin typeface="Minion Pro"/>
                          <a:ea typeface="Cambria"/>
                          <a:cs typeface="Times New Roman"/>
                        </a:rPr>
                        <a:t>MTAM Seniors</a:t>
                      </a:r>
                      <a:endParaRPr lang="en-US" sz="2400" dirty="0">
                        <a:latin typeface="Minion Pro"/>
                        <a:ea typeface="Cambria"/>
                        <a:cs typeface="Times New Roman"/>
                      </a:endParaRPr>
                    </a:p>
                  </a:txBody>
                  <a:tcPr/>
                </a:tc>
                <a:tc>
                  <a:txBody>
                    <a:bodyPr/>
                    <a:lstStyle/>
                    <a:p>
                      <a:pPr marL="0" marR="0" algn="ctr">
                        <a:spcBef>
                          <a:spcPts val="0"/>
                        </a:spcBef>
                        <a:spcAft>
                          <a:spcPts val="0"/>
                        </a:spcAft>
                      </a:pPr>
                      <a:endParaRPr lang="en-US" sz="2400" dirty="0">
                        <a:latin typeface="Minion Pro"/>
                        <a:ea typeface="Cambria"/>
                        <a:cs typeface="Times New Roman"/>
                      </a:endParaRPr>
                    </a:p>
                  </a:txBody>
                  <a:tcPr/>
                </a:tc>
                <a:tc>
                  <a:txBody>
                    <a:bodyPr/>
                    <a:lstStyle/>
                    <a:p>
                      <a:pPr marL="0" marR="0" algn="ctr">
                        <a:spcBef>
                          <a:spcPts val="0"/>
                        </a:spcBef>
                        <a:spcAft>
                          <a:spcPts val="0"/>
                        </a:spcAft>
                      </a:pPr>
                      <a:r>
                        <a:rPr lang="en-US" sz="2400" b="1">
                          <a:solidFill>
                            <a:srgbClr val="FFFFFF"/>
                          </a:solidFill>
                          <a:latin typeface="Minion Pro"/>
                          <a:ea typeface="Cambria"/>
                          <a:cs typeface="Times New Roman"/>
                        </a:rPr>
                        <a:t>Seniors Nationally</a:t>
                      </a:r>
                      <a:endParaRPr lang="en-US" sz="2400">
                        <a:latin typeface="Minion Pro"/>
                        <a:ea typeface="Cambria"/>
                        <a:cs typeface="Times New Roman"/>
                      </a:endParaRPr>
                    </a:p>
                  </a:txBody>
                  <a:tcPr/>
                </a:tc>
              </a:tr>
              <a:tr h="370840">
                <a:tc>
                  <a:txBody>
                    <a:bodyPr/>
                    <a:lstStyle/>
                    <a:p>
                      <a:pPr marL="0" marR="0" algn="ctr">
                        <a:spcBef>
                          <a:spcPts val="0"/>
                        </a:spcBef>
                        <a:spcAft>
                          <a:spcPts val="0"/>
                        </a:spcAft>
                      </a:pPr>
                      <a:r>
                        <a:rPr lang="en-US" sz="2400" dirty="0" smtClean="0">
                          <a:latin typeface="Minion Pro"/>
                          <a:ea typeface="Cambria"/>
                          <a:cs typeface="Times New Roman"/>
                        </a:rPr>
                        <a:t>27%</a:t>
                      </a:r>
                      <a:endParaRPr lang="en-US" sz="2400" dirty="0">
                        <a:latin typeface="Minion Pro"/>
                        <a:ea typeface="Cambria"/>
                        <a:cs typeface="Times New Roman"/>
                      </a:endParaRPr>
                    </a:p>
                  </a:txBody>
                  <a:tcPr/>
                </a:tc>
                <a:tc>
                  <a:txBody>
                    <a:bodyPr/>
                    <a:lstStyle/>
                    <a:p>
                      <a:pPr marL="0" marR="0" algn="ctr">
                        <a:spcBef>
                          <a:spcPts val="0"/>
                        </a:spcBef>
                        <a:spcAft>
                          <a:spcPts val="0"/>
                        </a:spcAft>
                      </a:pPr>
                      <a:r>
                        <a:rPr lang="en-US" sz="2400" dirty="0">
                          <a:latin typeface="Minion Pro"/>
                          <a:ea typeface="Cambria"/>
                          <a:cs typeface="Times New Roman"/>
                        </a:rPr>
                        <a:t>Fallen</a:t>
                      </a:r>
                    </a:p>
                  </a:txBody>
                  <a:tcPr/>
                </a:tc>
                <a:tc>
                  <a:txBody>
                    <a:bodyPr/>
                    <a:lstStyle/>
                    <a:p>
                      <a:pPr marL="0" marR="0" algn="ctr">
                        <a:spcBef>
                          <a:spcPts val="0"/>
                        </a:spcBef>
                        <a:spcAft>
                          <a:spcPts val="0"/>
                        </a:spcAft>
                      </a:pPr>
                      <a:r>
                        <a:rPr lang="en-US" sz="2400">
                          <a:latin typeface="Minion Pro"/>
                          <a:ea typeface="Cambria"/>
                          <a:cs typeface="Times New Roman"/>
                        </a:rPr>
                        <a:t>10%</a:t>
                      </a:r>
                    </a:p>
                  </a:txBody>
                  <a:tcPr/>
                </a:tc>
              </a:tr>
              <a:tr h="370840">
                <a:tc>
                  <a:txBody>
                    <a:bodyPr/>
                    <a:lstStyle/>
                    <a:p>
                      <a:pPr marL="0" marR="0" algn="ctr">
                        <a:spcBef>
                          <a:spcPts val="0"/>
                        </a:spcBef>
                        <a:spcAft>
                          <a:spcPts val="0"/>
                        </a:spcAft>
                      </a:pPr>
                      <a:r>
                        <a:rPr lang="en-US" sz="2400" dirty="0" smtClean="0">
                          <a:latin typeface="Minion Pro"/>
                          <a:ea typeface="Cambria"/>
                          <a:cs typeface="Times New Roman"/>
                        </a:rPr>
                        <a:t>56%</a:t>
                      </a:r>
                      <a:endParaRPr lang="en-US" sz="2400" dirty="0">
                        <a:latin typeface="Minion Pro"/>
                        <a:ea typeface="Cambria"/>
                        <a:cs typeface="Times New Roman"/>
                      </a:endParaRPr>
                    </a:p>
                  </a:txBody>
                  <a:tcPr/>
                </a:tc>
                <a:tc>
                  <a:txBody>
                    <a:bodyPr/>
                    <a:lstStyle/>
                    <a:p>
                      <a:pPr marL="0" marR="0" algn="ctr">
                        <a:spcBef>
                          <a:spcPts val="0"/>
                        </a:spcBef>
                        <a:spcAft>
                          <a:spcPts val="0"/>
                        </a:spcAft>
                      </a:pPr>
                      <a:r>
                        <a:rPr lang="en-US" sz="2400" dirty="0">
                          <a:latin typeface="Minion Pro"/>
                          <a:ea typeface="Cambria"/>
                          <a:cs typeface="Times New Roman"/>
                        </a:rPr>
                        <a:t>Worried about falling</a:t>
                      </a:r>
                    </a:p>
                  </a:txBody>
                  <a:tcPr/>
                </a:tc>
                <a:tc>
                  <a:txBody>
                    <a:bodyPr/>
                    <a:lstStyle/>
                    <a:p>
                      <a:pPr marL="0" marR="0" algn="ctr">
                        <a:spcBef>
                          <a:spcPts val="0"/>
                        </a:spcBef>
                        <a:spcAft>
                          <a:spcPts val="0"/>
                        </a:spcAft>
                      </a:pPr>
                      <a:r>
                        <a:rPr lang="en-US" sz="2400" dirty="0" smtClean="0">
                          <a:latin typeface="Minion Pro"/>
                          <a:ea typeface="Cambria"/>
                          <a:cs typeface="Times New Roman"/>
                        </a:rPr>
                        <a:t>27%</a:t>
                      </a:r>
                      <a:endParaRPr lang="en-US" sz="2400" dirty="0">
                        <a:latin typeface="Minion Pro"/>
                        <a:ea typeface="Cambria"/>
                        <a:cs typeface="Times New Roman"/>
                      </a:endParaRPr>
                    </a:p>
                  </a:txBody>
                  <a:tcPr/>
                </a:tc>
              </a:tr>
              <a:tr h="370840">
                <a:tc>
                  <a:txBody>
                    <a:bodyPr/>
                    <a:lstStyle/>
                    <a:p>
                      <a:pPr marL="0" marR="0" algn="ctr">
                        <a:spcBef>
                          <a:spcPts val="0"/>
                        </a:spcBef>
                        <a:spcAft>
                          <a:spcPts val="0"/>
                        </a:spcAft>
                      </a:pPr>
                      <a:r>
                        <a:rPr lang="en-US" sz="2400" dirty="0" smtClean="0">
                          <a:latin typeface="Minion Pro"/>
                          <a:ea typeface="Cambria"/>
                          <a:cs typeface="Times New Roman"/>
                        </a:rPr>
                        <a:t>79%</a:t>
                      </a:r>
                      <a:endParaRPr lang="en-US" sz="2400" dirty="0">
                        <a:latin typeface="Minion Pro"/>
                        <a:ea typeface="Cambria"/>
                        <a:cs typeface="Times New Roman"/>
                      </a:endParaRPr>
                    </a:p>
                  </a:txBody>
                  <a:tcPr/>
                </a:tc>
                <a:tc>
                  <a:txBody>
                    <a:bodyPr/>
                    <a:lstStyle/>
                    <a:p>
                      <a:pPr marL="0" marR="0" algn="ctr">
                        <a:spcBef>
                          <a:spcPts val="0"/>
                        </a:spcBef>
                        <a:spcAft>
                          <a:spcPts val="0"/>
                        </a:spcAft>
                      </a:pPr>
                      <a:r>
                        <a:rPr lang="en-US" sz="2400">
                          <a:latin typeface="Minion Pro"/>
                          <a:ea typeface="Cambria"/>
                          <a:cs typeface="Times New Roman"/>
                        </a:rPr>
                        <a:t>Fear limited activities</a:t>
                      </a:r>
                    </a:p>
                  </a:txBody>
                  <a:tcPr/>
                </a:tc>
                <a:tc>
                  <a:txBody>
                    <a:bodyPr/>
                    <a:lstStyle/>
                    <a:p>
                      <a:pPr marL="0" marR="0" algn="ctr">
                        <a:spcBef>
                          <a:spcPts val="0"/>
                        </a:spcBef>
                        <a:spcAft>
                          <a:spcPts val="0"/>
                        </a:spcAft>
                      </a:pPr>
                      <a:r>
                        <a:rPr lang="en-US" sz="2400" dirty="0" smtClean="0">
                          <a:latin typeface="Minion Pro"/>
                          <a:ea typeface="Cambria"/>
                          <a:cs typeface="Times New Roman"/>
                        </a:rPr>
                        <a:t>42%</a:t>
                      </a:r>
                      <a:endParaRPr lang="en-US" sz="2400" dirty="0">
                        <a:latin typeface="Minion Pro"/>
                        <a:ea typeface="Cambria"/>
                        <a:cs typeface="Times New Roman"/>
                      </a:endParaRPr>
                    </a:p>
                  </a:txBody>
                  <a:tcPr/>
                </a:tc>
              </a:tr>
            </a:tbl>
          </a:graphicData>
        </a:graphic>
      </p:graphicFrame>
      <p:sp>
        <p:nvSpPr>
          <p:cNvPr id="8" name="TextBox 7"/>
          <p:cNvSpPr txBox="1"/>
          <p:nvPr/>
        </p:nvSpPr>
        <p:spPr>
          <a:xfrm>
            <a:off x="0" y="4529395"/>
            <a:ext cx="9144000" cy="646331"/>
          </a:xfrm>
          <a:prstGeom prst="rect">
            <a:avLst/>
          </a:prstGeom>
          <a:solidFill>
            <a:schemeClr val="bg1"/>
          </a:solidFill>
        </p:spPr>
        <p:txBody>
          <a:bodyPr wrap="square" rtlCol="0">
            <a:spAutoFit/>
          </a:bodyPr>
          <a:lstStyle/>
          <a:p>
            <a:pPr algn="ctr"/>
            <a:endParaRPr lang="en-US" dirty="0" smtClean="0">
              <a:latin typeface="Minion Pro"/>
            </a:endParaRPr>
          </a:p>
          <a:p>
            <a:pPr algn="ctr"/>
            <a:r>
              <a:rPr lang="en-US" dirty="0" smtClean="0">
                <a:latin typeface="Minion Pro"/>
              </a:rPr>
              <a:t>Groups significantly different at the p&lt;0.001 level</a:t>
            </a:r>
          </a:p>
        </p:txBody>
      </p:sp>
      <p:sp>
        <p:nvSpPr>
          <p:cNvPr id="6" name="TextBox 5"/>
          <p:cNvSpPr txBox="1"/>
          <p:nvPr/>
        </p:nvSpPr>
        <p:spPr>
          <a:xfrm>
            <a:off x="0" y="6547135"/>
            <a:ext cx="7868139" cy="276999"/>
          </a:xfrm>
          <a:prstGeom prst="rect">
            <a:avLst/>
          </a:prstGeom>
          <a:noFill/>
        </p:spPr>
        <p:txBody>
          <a:bodyPr wrap="square" rtlCol="0">
            <a:spAutoFit/>
          </a:bodyPr>
          <a:lstStyle/>
          <a:p>
            <a:r>
              <a:rPr lang="en-US" sz="1200" dirty="0" smtClean="0"/>
              <a:t>Ref. Thomas, K.S., Smego, R., </a:t>
            </a:r>
            <a:r>
              <a:rPr lang="en-US" sz="1200" dirty="0" smtClean="0"/>
              <a:t>Akobundu</a:t>
            </a:r>
            <a:r>
              <a:rPr lang="en-US" sz="1200" dirty="0" smtClean="0"/>
              <a:t>, U., and Dosa, D. (2015)</a:t>
            </a:r>
            <a:r>
              <a:rPr lang="en-US" sz="1200" i="1" dirty="0" smtClean="0"/>
              <a:t>. Journal of Applied Gerontology</a:t>
            </a:r>
            <a:endParaRPr lang="en-US" sz="1200" i="1" dirty="0"/>
          </a:p>
        </p:txBody>
      </p:sp>
    </p:spTree>
    <p:extLst>
      <p:ext uri="{BB962C8B-B14F-4D97-AF65-F5344CB8AC3E}">
        <p14:creationId xmlns:p14="http://schemas.microsoft.com/office/powerpoint/2010/main" val="3509343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200" dirty="0" smtClean="0"/>
              <a:t>Participants More </a:t>
            </a:r>
            <a:r>
              <a:rPr lang="en-US" sz="3200" dirty="0"/>
              <a:t>L</a:t>
            </a:r>
            <a:r>
              <a:rPr lang="en-US" sz="3200" dirty="0" smtClean="0"/>
              <a:t>ikely to Need </a:t>
            </a:r>
            <a:r>
              <a:rPr lang="en-US" sz="3200" dirty="0"/>
              <a:t>H</a:t>
            </a:r>
            <a:r>
              <a:rPr lang="en-US" sz="3200" dirty="0" smtClean="0"/>
              <a:t>elp </a:t>
            </a:r>
            <a:r>
              <a:rPr lang="en-US" sz="3200" dirty="0"/>
              <a:t>S</a:t>
            </a:r>
            <a:r>
              <a:rPr lang="en-US" sz="3200" dirty="0" smtClean="0"/>
              <a:t>hopping for Groceries and Preparing </a:t>
            </a:r>
            <a:r>
              <a:rPr lang="en-US" sz="3200" dirty="0"/>
              <a:t>F</a:t>
            </a:r>
            <a:r>
              <a:rPr lang="en-US" sz="3200" dirty="0" smtClean="0"/>
              <a:t>ood than Seniors </a:t>
            </a:r>
            <a:r>
              <a:rPr lang="en-US" sz="3200" dirty="0"/>
              <a:t>N</a:t>
            </a:r>
            <a:r>
              <a:rPr lang="en-US" sz="3200" dirty="0" smtClean="0"/>
              <a:t>ationally</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72848"/>
              </p:ext>
            </p:extLst>
          </p:nvPr>
        </p:nvGraphicFramePr>
        <p:xfrm>
          <a:off x="457200" y="2149743"/>
          <a:ext cx="8229600" cy="2407920"/>
        </p:xfrm>
        <a:graphic>
          <a:graphicData uri="http://schemas.openxmlformats.org/drawingml/2006/table">
            <a:tbl>
              <a:tblPr firstRow="1" bandRow="1">
                <a:tableStyleId>{5C22544A-7EE6-4342-B048-85BDC9FD1C3A}</a:tableStyleId>
              </a:tblPr>
              <a:tblGrid>
                <a:gridCol w="2434492"/>
                <a:gridCol w="3106616"/>
                <a:gridCol w="2688492"/>
              </a:tblGrid>
              <a:tr h="370840">
                <a:tc>
                  <a:txBody>
                    <a:bodyPr/>
                    <a:lstStyle/>
                    <a:p>
                      <a:pPr algn="ctr"/>
                      <a:r>
                        <a:rPr lang="en-US" sz="2800" dirty="0" smtClean="0">
                          <a:latin typeface="Minion Pro"/>
                        </a:rPr>
                        <a:t>MTAM Seniors</a:t>
                      </a:r>
                      <a:endParaRPr lang="en-US" sz="2800" dirty="0">
                        <a:latin typeface="Minion Pro"/>
                      </a:endParaRPr>
                    </a:p>
                  </a:txBody>
                  <a:tcPr/>
                </a:tc>
                <a:tc>
                  <a:txBody>
                    <a:bodyPr/>
                    <a:lstStyle/>
                    <a:p>
                      <a:endParaRPr lang="en-US" sz="2800" dirty="0">
                        <a:latin typeface="Minion Pro"/>
                      </a:endParaRPr>
                    </a:p>
                  </a:txBody>
                  <a:tcPr/>
                </a:tc>
                <a:tc>
                  <a:txBody>
                    <a:bodyPr/>
                    <a:lstStyle/>
                    <a:p>
                      <a:pPr algn="ctr"/>
                      <a:r>
                        <a:rPr lang="en-US" sz="2800" dirty="0" smtClean="0">
                          <a:latin typeface="Minion Pro"/>
                        </a:rPr>
                        <a:t>Seniors</a:t>
                      </a:r>
                      <a:r>
                        <a:rPr lang="en-US" sz="2800" baseline="0" dirty="0" smtClean="0">
                          <a:latin typeface="Minion Pro"/>
                        </a:rPr>
                        <a:t> Nationally</a:t>
                      </a:r>
                      <a:endParaRPr lang="en-US" sz="2800" dirty="0">
                        <a:latin typeface="Minion Pro"/>
                      </a:endParaRPr>
                    </a:p>
                  </a:txBody>
                  <a:tcPr/>
                </a:tc>
              </a:tr>
              <a:tr h="370840">
                <a:tc>
                  <a:txBody>
                    <a:bodyPr/>
                    <a:lstStyle/>
                    <a:p>
                      <a:pPr algn="ctr"/>
                      <a:r>
                        <a:rPr lang="en-US" sz="2800" dirty="0" smtClean="0">
                          <a:latin typeface="Minion Pro"/>
                        </a:rPr>
                        <a:t>87%</a:t>
                      </a:r>
                      <a:endParaRPr lang="en-US" sz="2800" dirty="0">
                        <a:latin typeface="Minion Pro"/>
                      </a:endParaRPr>
                    </a:p>
                  </a:txBody>
                  <a:tcPr/>
                </a:tc>
                <a:tc>
                  <a:txBody>
                    <a:bodyPr/>
                    <a:lstStyle/>
                    <a:p>
                      <a:r>
                        <a:rPr lang="en-US" sz="2800" dirty="0" smtClean="0">
                          <a:latin typeface="Minion Pro"/>
                        </a:rPr>
                        <a:t>Shop for groceries</a:t>
                      </a:r>
                    </a:p>
                  </a:txBody>
                  <a:tcPr/>
                </a:tc>
                <a:tc>
                  <a:txBody>
                    <a:bodyPr/>
                    <a:lstStyle/>
                    <a:p>
                      <a:pPr algn="ctr"/>
                      <a:r>
                        <a:rPr lang="en-US" sz="2800" dirty="0" smtClean="0">
                          <a:latin typeface="Minion Pro"/>
                        </a:rPr>
                        <a:t>23%</a:t>
                      </a:r>
                      <a:endParaRPr lang="en-US" sz="2800" dirty="0">
                        <a:latin typeface="Minion Pro"/>
                      </a:endParaRPr>
                    </a:p>
                  </a:txBody>
                  <a:tcPr/>
                </a:tc>
              </a:tr>
              <a:tr h="370840">
                <a:tc>
                  <a:txBody>
                    <a:bodyPr/>
                    <a:lstStyle/>
                    <a:p>
                      <a:pPr algn="ctr"/>
                      <a:r>
                        <a:rPr lang="en-US" sz="2800" dirty="0" smtClean="0">
                          <a:latin typeface="Minion Pro"/>
                        </a:rPr>
                        <a:t>69%</a:t>
                      </a:r>
                      <a:endParaRPr lang="en-US" sz="2800" dirty="0">
                        <a:latin typeface="Minion Pro"/>
                      </a:endParaRPr>
                    </a:p>
                  </a:txBody>
                  <a:tcPr/>
                </a:tc>
                <a:tc>
                  <a:txBody>
                    <a:bodyPr/>
                    <a:lstStyle/>
                    <a:p>
                      <a:r>
                        <a:rPr lang="en-US" sz="2800" dirty="0" smtClean="0">
                          <a:latin typeface="Minion Pro"/>
                        </a:rPr>
                        <a:t>Prepare or</a:t>
                      </a:r>
                      <a:r>
                        <a:rPr lang="en-US" sz="2800" baseline="0" dirty="0" smtClean="0">
                          <a:latin typeface="Minion Pro"/>
                        </a:rPr>
                        <a:t> heat up food</a:t>
                      </a:r>
                      <a:endParaRPr lang="en-US" sz="2800" dirty="0">
                        <a:latin typeface="Minion Pro"/>
                      </a:endParaRPr>
                    </a:p>
                  </a:txBody>
                  <a:tcPr/>
                </a:tc>
                <a:tc>
                  <a:txBody>
                    <a:bodyPr/>
                    <a:lstStyle/>
                    <a:p>
                      <a:pPr algn="ctr"/>
                      <a:r>
                        <a:rPr lang="en-US" sz="2800" dirty="0" smtClean="0">
                          <a:latin typeface="Minion Pro"/>
                        </a:rPr>
                        <a:t>20%</a:t>
                      </a:r>
                      <a:endParaRPr lang="en-US" sz="2800" dirty="0">
                        <a:latin typeface="Minion Pro"/>
                      </a:endParaRPr>
                    </a:p>
                  </a:txBody>
                  <a:tcPr/>
                </a:tc>
              </a:tr>
            </a:tbl>
          </a:graphicData>
        </a:graphic>
      </p:graphicFrame>
      <p:sp>
        <p:nvSpPr>
          <p:cNvPr id="5" name="TextBox 4"/>
          <p:cNvSpPr txBox="1"/>
          <p:nvPr/>
        </p:nvSpPr>
        <p:spPr>
          <a:xfrm>
            <a:off x="76200" y="4724400"/>
            <a:ext cx="8839200" cy="338554"/>
          </a:xfrm>
          <a:prstGeom prst="rect">
            <a:avLst/>
          </a:prstGeom>
          <a:noFill/>
        </p:spPr>
        <p:txBody>
          <a:bodyPr wrap="square" rtlCol="0">
            <a:spAutoFit/>
          </a:bodyPr>
          <a:lstStyle/>
          <a:p>
            <a:pPr algn="ctr"/>
            <a:r>
              <a:rPr lang="en-US" sz="1600" dirty="0" smtClean="0">
                <a:latin typeface="Minion Pro"/>
              </a:rPr>
              <a:t>Groups significantly different at the p&lt;0.001 level</a:t>
            </a:r>
          </a:p>
        </p:txBody>
      </p:sp>
    </p:spTree>
    <p:extLst>
      <p:ext uri="{BB962C8B-B14F-4D97-AF65-F5344CB8AC3E}">
        <p14:creationId xmlns:p14="http://schemas.microsoft.com/office/powerpoint/2010/main" val="2647219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4689385"/>
              </p:ext>
            </p:extLst>
          </p:nvPr>
        </p:nvGraphicFramePr>
        <p:xfrm>
          <a:off x="0" y="1600200"/>
          <a:ext cx="91440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5943600"/>
            <a:ext cx="9144000" cy="1077218"/>
          </a:xfrm>
          <a:prstGeom prst="rect">
            <a:avLst/>
          </a:prstGeom>
          <a:noFill/>
        </p:spPr>
        <p:txBody>
          <a:bodyPr wrap="square" rtlCol="0">
            <a:spAutoFit/>
          </a:bodyPr>
          <a:lstStyle/>
          <a:p>
            <a:pPr algn="ctr"/>
            <a:endParaRPr lang="en-US" sz="1600" dirty="0" smtClean="0">
              <a:solidFill>
                <a:srgbClr val="000000"/>
              </a:solidFill>
              <a:ea typeface="Calibri"/>
              <a:cs typeface="Calibri"/>
            </a:endParaRPr>
          </a:p>
          <a:p>
            <a:pPr algn="ctr"/>
            <a:r>
              <a:rPr lang="en-US" sz="1600" dirty="0" smtClean="0">
                <a:solidFill>
                  <a:srgbClr val="000000"/>
                </a:solidFill>
                <a:ea typeface="Calibri"/>
                <a:cs typeface="Calibri"/>
              </a:rPr>
              <a:t>	</a:t>
            </a:r>
            <a:r>
              <a:rPr lang="en-US" sz="1600" dirty="0" smtClean="0">
                <a:solidFill>
                  <a:srgbClr val="000000"/>
                </a:solidFill>
                <a:latin typeface="Minion Pro"/>
                <a:ea typeface="Calibri"/>
                <a:cs typeface="Calibri"/>
              </a:rPr>
              <a:t>Q:  “Standing in front of the respondent's home/building, did it have…”</a:t>
            </a:r>
          </a:p>
          <a:p>
            <a:pPr algn="ctr"/>
            <a:r>
              <a:rPr lang="en-US" sz="1600" dirty="0" smtClean="0">
                <a:solidFill>
                  <a:srgbClr val="000000"/>
                </a:solidFill>
                <a:latin typeface="Minion Pro"/>
                <a:ea typeface="Calibri"/>
                <a:cs typeface="Calibri"/>
              </a:rPr>
              <a:t>	Groups significantly different at the </a:t>
            </a:r>
            <a:r>
              <a:rPr lang="en-US" sz="1600" i="1" dirty="0" smtClean="0">
                <a:solidFill>
                  <a:srgbClr val="000000"/>
                </a:solidFill>
                <a:latin typeface="Minion Pro"/>
                <a:ea typeface="Calibri"/>
                <a:cs typeface="Calibri"/>
              </a:rPr>
              <a:t>p</a:t>
            </a:r>
            <a:r>
              <a:rPr lang="en-US" sz="1600" dirty="0" smtClean="0">
                <a:solidFill>
                  <a:srgbClr val="000000"/>
                </a:solidFill>
                <a:latin typeface="Minion Pro"/>
                <a:ea typeface="Calibri"/>
                <a:cs typeface="Calibri"/>
              </a:rPr>
              <a:t>&lt;0.001 level.</a:t>
            </a:r>
          </a:p>
          <a:p>
            <a:pPr algn="ctr"/>
            <a:endParaRPr lang="en-US" sz="1600" dirty="0">
              <a:latin typeface="Minion Pro"/>
            </a:endParaRPr>
          </a:p>
        </p:txBody>
      </p:sp>
      <p:sp>
        <p:nvSpPr>
          <p:cNvPr id="2" name="Title 1"/>
          <p:cNvSpPr>
            <a:spLocks noGrp="1"/>
          </p:cNvSpPr>
          <p:nvPr>
            <p:ph type="title"/>
          </p:nvPr>
        </p:nvSpPr>
        <p:spPr>
          <a:xfrm>
            <a:off x="0" y="152400"/>
            <a:ext cx="9144000" cy="1143000"/>
          </a:xfrm>
        </p:spPr>
        <p:txBody>
          <a:bodyPr>
            <a:normAutofit fontScale="90000"/>
          </a:bodyPr>
          <a:lstStyle/>
          <a:p>
            <a:r>
              <a:rPr lang="en-US" dirty="0" smtClean="0"/>
              <a:t>MTAM Participants </a:t>
            </a:r>
            <a:r>
              <a:rPr lang="en-US" dirty="0"/>
              <a:t>H</a:t>
            </a:r>
            <a:r>
              <a:rPr lang="en-US" dirty="0" smtClean="0"/>
              <a:t>ave </a:t>
            </a:r>
            <a:r>
              <a:rPr lang="en-US" dirty="0"/>
              <a:t>M</a:t>
            </a:r>
            <a:r>
              <a:rPr lang="en-US" dirty="0" smtClean="0"/>
              <a:t>ore </a:t>
            </a:r>
            <a:r>
              <a:rPr lang="en-US" dirty="0"/>
              <a:t>E</a:t>
            </a:r>
            <a:r>
              <a:rPr lang="en-US" dirty="0" smtClean="0"/>
              <a:t>xterior </a:t>
            </a:r>
            <a:r>
              <a:rPr lang="en-US" dirty="0"/>
              <a:t>H</a:t>
            </a:r>
            <a:r>
              <a:rPr lang="en-US" dirty="0" smtClean="0"/>
              <a:t>azards </a:t>
            </a:r>
            <a:r>
              <a:rPr lang="en-US" dirty="0"/>
              <a:t>T</a:t>
            </a:r>
            <a:r>
              <a:rPr lang="en-US" dirty="0" smtClean="0"/>
              <a:t>han </a:t>
            </a:r>
            <a:r>
              <a:rPr lang="en-US" dirty="0"/>
              <a:t>S</a:t>
            </a:r>
            <a:r>
              <a:rPr lang="en-US" dirty="0" smtClean="0"/>
              <a:t>eniors </a:t>
            </a:r>
            <a:r>
              <a:rPr lang="en-US" dirty="0"/>
              <a:t>N</a:t>
            </a:r>
            <a:r>
              <a:rPr lang="en-US" dirty="0" smtClean="0"/>
              <a:t>ationally</a:t>
            </a:r>
            <a:endParaRPr lang="en-US" dirty="0"/>
          </a:p>
        </p:txBody>
      </p:sp>
    </p:spTree>
    <p:extLst>
      <p:ext uri="{BB962C8B-B14F-4D97-AF65-F5344CB8AC3E}">
        <p14:creationId xmlns:p14="http://schemas.microsoft.com/office/powerpoint/2010/main" val="3623981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t>MTAM Participants </a:t>
            </a:r>
            <a:r>
              <a:rPr lang="en-US" dirty="0"/>
              <a:t>H</a:t>
            </a:r>
            <a:r>
              <a:rPr lang="en-US" dirty="0" smtClean="0"/>
              <a:t>ave </a:t>
            </a:r>
            <a:r>
              <a:rPr lang="en-US" dirty="0"/>
              <a:t>M</a:t>
            </a:r>
            <a:r>
              <a:rPr lang="en-US" dirty="0" smtClean="0"/>
              <a:t>ore </a:t>
            </a:r>
            <a:r>
              <a:rPr lang="en-US" dirty="0"/>
              <a:t>H</a:t>
            </a:r>
            <a:r>
              <a:rPr lang="en-US" dirty="0" smtClean="0"/>
              <a:t>azards </a:t>
            </a:r>
            <a:r>
              <a:rPr lang="en-US" dirty="0"/>
              <a:t>I</a:t>
            </a:r>
            <a:r>
              <a:rPr lang="en-US" dirty="0" smtClean="0"/>
              <a:t>nside the Home </a:t>
            </a:r>
            <a:r>
              <a:rPr lang="en-US" dirty="0"/>
              <a:t>T</a:t>
            </a:r>
            <a:r>
              <a:rPr lang="en-US" dirty="0" smtClean="0"/>
              <a:t>han </a:t>
            </a:r>
            <a:r>
              <a:rPr lang="en-US" dirty="0"/>
              <a:t>S</a:t>
            </a:r>
            <a:r>
              <a:rPr lang="en-US" dirty="0" smtClean="0"/>
              <a:t>eniors </a:t>
            </a:r>
            <a:r>
              <a:rPr lang="en-US" dirty="0"/>
              <a:t>N</a:t>
            </a:r>
            <a:r>
              <a:rPr lang="en-US" dirty="0" smtClean="0"/>
              <a:t>ationally</a:t>
            </a:r>
            <a:endParaRPr lang="en-US" dirty="0"/>
          </a:p>
        </p:txBody>
      </p:sp>
      <p:graphicFrame>
        <p:nvGraphicFramePr>
          <p:cNvPr id="4" name="Content Placeholder 3"/>
          <p:cNvGraphicFramePr>
            <a:graphicFrameLocks noGrp="1"/>
          </p:cNvGraphicFramePr>
          <p:nvPr>
            <p:ph idx="1"/>
          </p:nvPr>
        </p:nvGraphicFramePr>
        <p:xfrm>
          <a:off x="0" y="1843331"/>
          <a:ext cx="91440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6027003"/>
            <a:ext cx="9144000" cy="1077218"/>
          </a:xfrm>
          <a:prstGeom prst="rect">
            <a:avLst/>
          </a:prstGeom>
          <a:noFill/>
        </p:spPr>
        <p:txBody>
          <a:bodyPr wrap="square" rtlCol="0">
            <a:spAutoFit/>
          </a:bodyPr>
          <a:lstStyle/>
          <a:p>
            <a:pPr algn="ctr"/>
            <a:endParaRPr lang="en-US" sz="1600" dirty="0" smtClean="0">
              <a:solidFill>
                <a:srgbClr val="000000"/>
              </a:solidFill>
              <a:ea typeface="Calibri"/>
              <a:cs typeface="Calibri"/>
            </a:endParaRPr>
          </a:p>
          <a:p>
            <a:pPr algn="ctr"/>
            <a:r>
              <a:rPr lang="en-US" sz="1600" dirty="0" smtClean="0">
                <a:solidFill>
                  <a:srgbClr val="000000"/>
                </a:solidFill>
                <a:ea typeface="Calibri"/>
                <a:cs typeface="Arial"/>
              </a:rPr>
              <a:t>	</a:t>
            </a:r>
            <a:r>
              <a:rPr lang="en-US" sz="1600" dirty="0" smtClean="0">
                <a:solidFill>
                  <a:srgbClr val="000000"/>
                </a:solidFill>
                <a:latin typeface="Minion Pro"/>
                <a:ea typeface="Calibri"/>
                <a:cs typeface="Arial"/>
              </a:rPr>
              <a:t>Q:  “Inside the respondent's home/apartment/unit, did you observe</a:t>
            </a:r>
            <a:r>
              <a:rPr lang="en-US" sz="1600" b="0" i="0" dirty="0" smtClean="0">
                <a:solidFill>
                  <a:srgbClr val="000000"/>
                </a:solidFill>
                <a:latin typeface="Minion Pro"/>
                <a:ea typeface="Helvetica Neue"/>
                <a:cs typeface="Arial"/>
              </a:rPr>
              <a:t>…”</a:t>
            </a:r>
          </a:p>
          <a:p>
            <a:pPr algn="ctr"/>
            <a:r>
              <a:rPr lang="en-US" sz="1600" dirty="0" smtClean="0">
                <a:solidFill>
                  <a:srgbClr val="000000"/>
                </a:solidFill>
                <a:latin typeface="Minion Pro"/>
                <a:ea typeface="Helvetica Neue"/>
                <a:cs typeface="Arial"/>
              </a:rPr>
              <a:t>	Groups significant different at the </a:t>
            </a:r>
            <a:r>
              <a:rPr lang="en-US" sz="1600" i="1" dirty="0" smtClean="0">
                <a:solidFill>
                  <a:srgbClr val="000000"/>
                </a:solidFill>
                <a:latin typeface="Minion Pro"/>
                <a:ea typeface="Helvetica Neue"/>
                <a:cs typeface="Arial"/>
              </a:rPr>
              <a:t>p</a:t>
            </a:r>
            <a:r>
              <a:rPr lang="en-US" sz="1600" dirty="0" smtClean="0">
                <a:solidFill>
                  <a:srgbClr val="000000"/>
                </a:solidFill>
                <a:latin typeface="Minion Pro"/>
                <a:ea typeface="Helvetica Neue"/>
                <a:cs typeface="Arial"/>
              </a:rPr>
              <a:t>&lt;0.001 level</a:t>
            </a:r>
          </a:p>
          <a:p>
            <a:pPr algn="ctr"/>
            <a:r>
              <a:rPr lang="en-US" sz="1600" dirty="0" smtClean="0">
                <a:solidFill>
                  <a:srgbClr val="000000"/>
                </a:solidFill>
                <a:ea typeface="Helvetica Neue"/>
                <a:cs typeface="Arial"/>
              </a:rPr>
              <a:t>	</a:t>
            </a:r>
            <a:endParaRPr lang="en-US" sz="1600" dirty="0">
              <a:cs typeface="Arial"/>
            </a:endParaRPr>
          </a:p>
        </p:txBody>
      </p:sp>
    </p:spTree>
    <p:extLst>
      <p:ext uri="{BB962C8B-B14F-4D97-AF65-F5344CB8AC3E}">
        <p14:creationId xmlns:p14="http://schemas.microsoft.com/office/powerpoint/2010/main" val="1720339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Aim 1 Conclusions</a:t>
            </a:r>
            <a:endParaRPr lang="en-US" dirty="0"/>
          </a:p>
        </p:txBody>
      </p:sp>
      <p:sp>
        <p:nvSpPr>
          <p:cNvPr id="6" name="Content Placeholder 5"/>
          <p:cNvSpPr>
            <a:spLocks noGrp="1"/>
          </p:cNvSpPr>
          <p:nvPr>
            <p:ph idx="1"/>
          </p:nvPr>
        </p:nvSpPr>
        <p:spPr/>
        <p:txBody>
          <a:bodyPr>
            <a:normAutofit/>
          </a:bodyPr>
          <a:lstStyle/>
          <a:p>
            <a:r>
              <a:rPr lang="en-US" dirty="0" smtClean="0"/>
              <a:t>American older adults on Meals on Wheels waiting lists need a variety of supports</a:t>
            </a:r>
          </a:p>
          <a:p>
            <a:r>
              <a:rPr lang="en-US" dirty="0" smtClean="0"/>
              <a:t>Need additional help beyond meals</a:t>
            </a:r>
          </a:p>
          <a:p>
            <a:pPr lvl="1"/>
            <a:r>
              <a:rPr lang="en-US" dirty="0" smtClean="0"/>
              <a:t>Important to assess these needs</a:t>
            </a:r>
          </a:p>
          <a:p>
            <a:pPr lvl="1"/>
            <a:r>
              <a:rPr lang="en-US" dirty="0" smtClean="0"/>
              <a:t>Referral to other services</a:t>
            </a:r>
          </a:p>
          <a:p>
            <a:pPr lvl="1"/>
            <a:r>
              <a:rPr lang="en-US" dirty="0" smtClean="0"/>
              <a:t>Opportunities for collaboration</a:t>
            </a:r>
          </a:p>
          <a:p>
            <a:pPr>
              <a:buNone/>
            </a:pPr>
            <a:endParaRPr lang="en-US" dirty="0" smtClean="0"/>
          </a:p>
          <a:p>
            <a:endParaRPr lang="en-US" dirty="0"/>
          </a:p>
        </p:txBody>
      </p:sp>
    </p:spTree>
    <p:extLst>
      <p:ext uri="{BB962C8B-B14F-4D97-AF65-F5344CB8AC3E}">
        <p14:creationId xmlns:p14="http://schemas.microsoft.com/office/powerpoint/2010/main" val="2988752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Background</a:t>
            </a:r>
          </a:p>
        </p:txBody>
      </p:sp>
      <p:sp>
        <p:nvSpPr>
          <p:cNvPr id="28675" name="Content Placeholder 2"/>
          <p:cNvSpPr>
            <a:spLocks noGrp="1"/>
          </p:cNvSpPr>
          <p:nvPr>
            <p:ph idx="1"/>
          </p:nvPr>
        </p:nvSpPr>
        <p:spPr/>
        <p:txBody>
          <a:bodyPr vert="horz" lIns="91440" tIns="45720" rIns="91440" bIns="45720" rtlCol="0">
            <a:normAutofit/>
          </a:bodyPr>
          <a:lstStyle/>
          <a:p>
            <a:r>
              <a:rPr lang="en-US" altLang="en-US" dirty="0"/>
              <a:t>Much evidence suggests benefits of home-delivered </a:t>
            </a:r>
            <a:r>
              <a:rPr lang="en-US" altLang="en-US" dirty="0" smtClean="0"/>
              <a:t>meals (HDMs)</a:t>
            </a:r>
            <a:endParaRPr lang="en-US" altLang="en-US" dirty="0"/>
          </a:p>
          <a:p>
            <a:r>
              <a:rPr lang="en-US" altLang="en-US" dirty="0"/>
              <a:t>Research needed </a:t>
            </a:r>
          </a:p>
          <a:p>
            <a:pPr lvl="1"/>
            <a:r>
              <a:rPr lang="en-US" altLang="en-US" dirty="0"/>
              <a:t>Quantify improvement in quality of life</a:t>
            </a:r>
          </a:p>
          <a:p>
            <a:pPr lvl="1"/>
            <a:r>
              <a:rPr lang="en-US" altLang="en-US" dirty="0"/>
              <a:t>Determine effectiveness of the daily “check in” and social contact</a:t>
            </a:r>
          </a:p>
        </p:txBody>
      </p:sp>
    </p:spTree>
    <p:extLst>
      <p:ext uri="{BB962C8B-B14F-4D97-AF65-F5344CB8AC3E}">
        <p14:creationId xmlns:p14="http://schemas.microsoft.com/office/powerpoint/2010/main" val="2041273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atin typeface="Corbel" charset="0"/>
              </a:rPr>
              <a:t>Study Aims 2 &amp; 3</a:t>
            </a:r>
          </a:p>
        </p:txBody>
      </p:sp>
      <p:sp>
        <p:nvSpPr>
          <p:cNvPr id="3" name="Content Placeholder 2"/>
          <p:cNvSpPr>
            <a:spLocks noGrp="1"/>
          </p:cNvSpPr>
          <p:nvPr>
            <p:ph idx="1"/>
          </p:nvPr>
        </p:nvSpPr>
        <p:spPr/>
        <p:txBody>
          <a:bodyPr rtlCol="0">
            <a:normAutofit/>
          </a:bodyPr>
          <a:lstStyle/>
          <a:p>
            <a:pPr fontAlgn="auto">
              <a:spcAft>
                <a:spcPts val="0"/>
              </a:spcAft>
              <a:buFont typeface="Wingdings" pitchFamily="2" charset="2"/>
              <a:buChar char="§"/>
              <a:defRPr/>
            </a:pPr>
            <a:r>
              <a:rPr lang="en-US" dirty="0" smtClean="0">
                <a:ea typeface="+mn-ea"/>
                <a:cs typeface="+mn-cs"/>
              </a:rPr>
              <a:t>Evaluate the impact of home-delivered meals</a:t>
            </a:r>
          </a:p>
          <a:p>
            <a:pPr fontAlgn="auto">
              <a:spcAft>
                <a:spcPts val="0"/>
              </a:spcAft>
              <a:buFont typeface="Wingdings" pitchFamily="2" charset="2"/>
              <a:buChar char="§"/>
              <a:defRPr/>
            </a:pPr>
            <a:r>
              <a:rPr lang="en-US" dirty="0" smtClean="0">
                <a:ea typeface="+mn-ea"/>
                <a:cs typeface="+mn-cs"/>
              </a:rPr>
              <a:t>Evaluate the comparative effectiveness of meal delivery method</a:t>
            </a:r>
          </a:p>
          <a:p>
            <a:pPr fontAlgn="auto">
              <a:spcAft>
                <a:spcPts val="0"/>
              </a:spcAft>
              <a:buFont typeface="Wingdings" pitchFamily="2" charset="2"/>
              <a:buChar char="§"/>
              <a:defRPr/>
            </a:pPr>
            <a:r>
              <a:rPr lang="en-US" dirty="0" smtClean="0">
                <a:ea typeface="+mn-ea"/>
                <a:cs typeface="+mn-cs"/>
              </a:rPr>
              <a:t>Primary Outcomes of Interest</a:t>
            </a:r>
          </a:p>
          <a:p>
            <a:pPr lvl="1" fontAlgn="auto">
              <a:spcAft>
                <a:spcPts val="0"/>
              </a:spcAft>
              <a:buFont typeface="Arial" pitchFamily="34" charset="0"/>
              <a:buChar char="–"/>
              <a:defRPr/>
            </a:pPr>
            <a:r>
              <a:rPr lang="en-US" dirty="0">
                <a:ea typeface="+mn-ea"/>
              </a:rPr>
              <a:t>M</a:t>
            </a:r>
            <a:r>
              <a:rPr lang="en-US" dirty="0" smtClean="0">
                <a:ea typeface="+mn-ea"/>
              </a:rPr>
              <a:t>ental health, self-rated health, social isolation/loneliness, feelings of security and safety </a:t>
            </a:r>
          </a:p>
          <a:p>
            <a:pPr fontAlgn="auto">
              <a:spcAft>
                <a:spcPts val="0"/>
              </a:spcAft>
              <a:buFont typeface="Wingdings" pitchFamily="2" charset="2"/>
              <a:buChar char="§"/>
              <a:defRPr/>
            </a:pPr>
            <a:r>
              <a:rPr lang="en-US" dirty="0" smtClean="0">
                <a:ea typeface="+mn-ea"/>
                <a:cs typeface="+mn-cs"/>
              </a:rPr>
              <a:t>Secondary Outcomes of Interest</a:t>
            </a:r>
          </a:p>
          <a:p>
            <a:pPr lvl="1" fontAlgn="auto">
              <a:spcAft>
                <a:spcPts val="0"/>
              </a:spcAft>
              <a:buFont typeface="Arial" pitchFamily="34" charset="0"/>
              <a:buChar char="–"/>
              <a:defRPr/>
            </a:pPr>
            <a:r>
              <a:rPr lang="en-US" dirty="0">
                <a:ea typeface="+mn-ea"/>
              </a:rPr>
              <a:t>H</a:t>
            </a:r>
            <a:r>
              <a:rPr lang="en-US" dirty="0" smtClean="0">
                <a:ea typeface="+mn-ea"/>
              </a:rPr>
              <a:t>ospitalization, falls, satisfaction</a:t>
            </a:r>
          </a:p>
        </p:txBody>
      </p:sp>
    </p:spTree>
    <p:extLst>
      <p:ext uri="{BB962C8B-B14F-4D97-AF65-F5344CB8AC3E}">
        <p14:creationId xmlns:p14="http://schemas.microsoft.com/office/powerpoint/2010/main" val="728455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174"/>
            <a:ext cx="8229600" cy="1143000"/>
          </a:xfrm>
        </p:spPr>
        <p:txBody>
          <a:bodyPr>
            <a:normAutofit/>
          </a:bodyPr>
          <a:lstStyle/>
          <a:p>
            <a:r>
              <a:rPr lang="en-US" dirty="0" smtClean="0"/>
              <a:t>Demographic Characteristics</a:t>
            </a:r>
            <a:endParaRPr lang="en-US" dirty="0"/>
          </a:p>
        </p:txBody>
      </p:sp>
      <p:sp>
        <p:nvSpPr>
          <p:cNvPr id="3" name="TextBox 2"/>
          <p:cNvSpPr txBox="1"/>
          <p:nvPr/>
        </p:nvSpPr>
        <p:spPr>
          <a:xfrm>
            <a:off x="769808" y="6468880"/>
            <a:ext cx="7338646" cy="369332"/>
          </a:xfrm>
          <a:prstGeom prst="rect">
            <a:avLst/>
          </a:prstGeom>
          <a:noFill/>
        </p:spPr>
        <p:txBody>
          <a:bodyPr wrap="square" rtlCol="0">
            <a:spAutoFit/>
          </a:bodyPr>
          <a:lstStyle/>
          <a:p>
            <a:pPr algn="ctr"/>
            <a:r>
              <a:rPr lang="en-US" dirty="0" smtClean="0"/>
              <a:t>Note. N=626. Measures </a:t>
            </a:r>
            <a:r>
              <a:rPr lang="en-US" dirty="0"/>
              <a:t>d</a:t>
            </a:r>
            <a:r>
              <a:rPr lang="en-US" dirty="0" smtClean="0"/>
              <a:t>id not differ significantly by group, or by site</a:t>
            </a:r>
            <a:endParaRPr lang="en-US" dirty="0"/>
          </a:p>
        </p:txBody>
      </p:sp>
      <p:sp>
        <p:nvSpPr>
          <p:cNvPr id="4" name="Content Placeholder 3"/>
          <p:cNvSpPr>
            <a:spLocks noGrp="1"/>
          </p:cNvSpPr>
          <p:nvPr>
            <p:ph idx="1"/>
          </p:nvPr>
        </p:nvSpPr>
        <p:spPr/>
        <p:txBody>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375799613"/>
              </p:ext>
            </p:extLst>
          </p:nvPr>
        </p:nvGraphicFramePr>
        <p:xfrm>
          <a:off x="1661582" y="1621896"/>
          <a:ext cx="5399617" cy="4943154"/>
        </p:xfrm>
        <a:graphic>
          <a:graphicData uri="http://schemas.openxmlformats.org/presentationml/2006/ole">
            <mc:AlternateContent xmlns:mc="http://schemas.openxmlformats.org/markup-compatibility/2006">
              <mc:Choice xmlns:v="urn:schemas-microsoft-com:vml" Requires="v">
                <p:oleObj spid="_x0000_s1042" name="Document" r:id="rId4" imgW="6159500" imgH="5638800" progId="Word.Document.12">
                  <p:embed/>
                </p:oleObj>
              </mc:Choice>
              <mc:Fallback>
                <p:oleObj name="Document" r:id="rId4" imgW="6159500" imgH="5638800" progId="Word.Document.12">
                  <p:embed/>
                  <p:pic>
                    <p:nvPicPr>
                      <p:cNvPr id="0" name=""/>
                      <p:cNvPicPr/>
                      <p:nvPr/>
                    </p:nvPicPr>
                    <p:blipFill>
                      <a:blip r:embed="rId5"/>
                      <a:stretch>
                        <a:fillRect/>
                      </a:stretch>
                    </p:blipFill>
                    <p:spPr>
                      <a:xfrm>
                        <a:off x="1661582" y="1621896"/>
                        <a:ext cx="5399617" cy="4943154"/>
                      </a:xfrm>
                      <a:prstGeom prst="rect">
                        <a:avLst/>
                      </a:prstGeom>
                    </p:spPr>
                  </p:pic>
                </p:oleObj>
              </mc:Fallback>
            </mc:AlternateContent>
          </a:graphicData>
        </a:graphic>
      </p:graphicFrame>
    </p:spTree>
    <p:extLst>
      <p:ext uri="{BB962C8B-B14F-4D97-AF65-F5344CB8AC3E}">
        <p14:creationId xmlns:p14="http://schemas.microsoft.com/office/powerpoint/2010/main" val="157348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Retention and Reasons for Attrition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9082050"/>
              </p:ext>
            </p:extLst>
          </p:nvPr>
        </p:nvGraphicFramePr>
        <p:xfrm>
          <a:off x="4737229" y="1600200"/>
          <a:ext cx="4535769"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19075" y="0"/>
            <a:ext cx="257997" cy="685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9015001" y="0"/>
            <a:ext cx="257997" cy="685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457200" y="1600200"/>
            <a:ext cx="4464287"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0000"/>
              </a:buClr>
              <a:buFont typeface="Wingdings" pitchFamily="2" charset="2"/>
              <a:buChar char="§"/>
              <a:defRPr sz="3200" kern="1200">
                <a:solidFill>
                  <a:schemeClr val="tx1"/>
                </a:solidFill>
                <a:latin typeface="Minion Pro"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nion Pro"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nion Pro"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nion Pro"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nion Pro"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Average </a:t>
            </a:r>
            <a:r>
              <a:rPr lang="en-US" dirty="0"/>
              <a:t>retention rate across all sites was 74% </a:t>
            </a:r>
            <a:r>
              <a:rPr lang="en-US" dirty="0" smtClean="0"/>
              <a:t>(n=459)</a:t>
            </a:r>
          </a:p>
          <a:p>
            <a:r>
              <a:rPr lang="en-US" dirty="0" smtClean="0"/>
              <a:t>Varied </a:t>
            </a:r>
            <a:r>
              <a:rPr lang="en-US" dirty="0"/>
              <a:t>from 68% to 87</a:t>
            </a:r>
            <a:r>
              <a:rPr lang="en-US" dirty="0" smtClean="0"/>
              <a:t>%</a:t>
            </a:r>
          </a:p>
          <a:p>
            <a:r>
              <a:rPr lang="en-US" dirty="0" smtClean="0"/>
              <a:t>No differences between groups, within site</a:t>
            </a:r>
            <a:endParaRPr lang="en-US" dirty="0"/>
          </a:p>
        </p:txBody>
      </p:sp>
    </p:spTree>
    <p:extLst>
      <p:ext uri="{BB962C8B-B14F-4D97-AF65-F5344CB8AC3E}">
        <p14:creationId xmlns:p14="http://schemas.microsoft.com/office/powerpoint/2010/main" val="1774312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1143000"/>
          </a:xfrm>
        </p:spPr>
        <p:txBody>
          <a:bodyPr>
            <a:noAutofit/>
          </a:bodyPr>
          <a:lstStyle/>
          <a:p>
            <a:r>
              <a:rPr lang="en-US" sz="3800" dirty="0" smtClean="0"/>
              <a:t>Improvement in Mental &amp; Self-Rated Health</a:t>
            </a:r>
            <a:endParaRPr lang="en-US" sz="3800" dirty="0"/>
          </a:p>
        </p:txBody>
      </p:sp>
      <p:graphicFrame>
        <p:nvGraphicFramePr>
          <p:cNvPr id="8" name="Content Placeholder 9"/>
          <p:cNvGraphicFramePr>
            <a:graphicFrameLocks noGrp="1"/>
          </p:cNvGraphicFramePr>
          <p:nvPr>
            <p:ph idx="1"/>
            <p:extLst>
              <p:ext uri="{D42A27DB-BD31-4B8C-83A1-F6EECF244321}">
                <p14:modId xmlns:p14="http://schemas.microsoft.com/office/powerpoint/2010/main" val="2597215477"/>
              </p:ext>
            </p:extLst>
          </p:nvPr>
        </p:nvGraphicFramePr>
        <p:xfrm>
          <a:off x="457200" y="2192855"/>
          <a:ext cx="8228725" cy="1844040"/>
        </p:xfrm>
        <a:graphic>
          <a:graphicData uri="http://schemas.openxmlformats.org/drawingml/2006/table">
            <a:tbl>
              <a:tblPr firstRow="1" bandRow="1">
                <a:tableStyleId>{5C22544A-7EE6-4342-B048-85BDC9FD1C3A}</a:tableStyleId>
              </a:tblPr>
              <a:tblGrid>
                <a:gridCol w="2671016"/>
                <a:gridCol w="1249636"/>
                <a:gridCol w="1599517"/>
                <a:gridCol w="1193642"/>
                <a:gridCol w="1514914"/>
              </a:tblGrid>
              <a:tr h="370840">
                <a:tc>
                  <a:txBody>
                    <a:bodyPr/>
                    <a:lstStyle/>
                    <a:p>
                      <a:pPr marL="0" marR="0" algn="ctr">
                        <a:spcBef>
                          <a:spcPts val="0"/>
                        </a:spcBef>
                        <a:spcAft>
                          <a:spcPts val="0"/>
                        </a:spcAft>
                      </a:pPr>
                      <a:r>
                        <a:rPr lang="en-US" sz="2400" dirty="0">
                          <a:solidFill>
                            <a:srgbClr val="000000"/>
                          </a:solidFill>
                          <a:latin typeface="Minion Pro"/>
                          <a:ea typeface="Cambria"/>
                          <a:cs typeface="Times New Roman"/>
                        </a:rPr>
                        <a:t> </a:t>
                      </a:r>
                      <a:endParaRPr lang="en-US" sz="2400" dirty="0">
                        <a:latin typeface="Minion Pro"/>
                        <a:ea typeface="Cambria"/>
                        <a:cs typeface="Times New Roman"/>
                      </a:endParaRPr>
                    </a:p>
                  </a:txBody>
                  <a:tcPr marL="81429" marR="81429" marT="0" marB="0"/>
                </a:tc>
                <a:tc>
                  <a:txBody>
                    <a:bodyPr/>
                    <a:lstStyle/>
                    <a:p>
                      <a:pPr marL="0" marR="0" algn="ctr">
                        <a:spcBef>
                          <a:spcPts val="0"/>
                        </a:spcBef>
                        <a:spcAft>
                          <a:spcPts val="0"/>
                        </a:spcAft>
                      </a:pPr>
                      <a:r>
                        <a:rPr lang="en-US" sz="2400" dirty="0" smtClean="0">
                          <a:solidFill>
                            <a:schemeClr val="bg1"/>
                          </a:solidFill>
                          <a:latin typeface="Minion Pro"/>
                          <a:ea typeface="Cambria"/>
                          <a:cs typeface="Times New Roman"/>
                        </a:rPr>
                        <a:t>n</a:t>
                      </a:r>
                      <a:endParaRPr lang="en-US" sz="2400" dirty="0">
                        <a:solidFill>
                          <a:schemeClr val="bg1"/>
                        </a:solidFill>
                        <a:latin typeface="Minion Pro"/>
                        <a:ea typeface="Cambria"/>
                        <a:cs typeface="Times New Roman"/>
                      </a:endParaRPr>
                    </a:p>
                  </a:txBody>
                  <a:tcPr marL="81429" marR="81429" marT="0" marB="0"/>
                </a:tc>
                <a:tc>
                  <a:txBody>
                    <a:bodyPr/>
                    <a:lstStyle/>
                    <a:p>
                      <a:pPr marL="0" marR="0" algn="ctr">
                        <a:spcBef>
                          <a:spcPts val="0"/>
                        </a:spcBef>
                        <a:spcAft>
                          <a:spcPts val="0"/>
                        </a:spcAft>
                      </a:pPr>
                      <a:r>
                        <a:rPr lang="en-US" sz="2400" dirty="0">
                          <a:solidFill>
                            <a:schemeClr val="bg1"/>
                          </a:solidFill>
                          <a:latin typeface="Minion Pro"/>
                          <a:ea typeface="Cambria"/>
                          <a:cs typeface="Times New Roman"/>
                        </a:rPr>
                        <a:t>Control </a:t>
                      </a:r>
                    </a:p>
                  </a:txBody>
                  <a:tcPr marL="81429" marR="81429" marT="0" marB="0"/>
                </a:tc>
                <a:tc>
                  <a:txBody>
                    <a:bodyPr/>
                    <a:lstStyle/>
                    <a:p>
                      <a:pPr marL="0" marR="0" algn="ctr">
                        <a:spcBef>
                          <a:spcPts val="0"/>
                        </a:spcBef>
                        <a:spcAft>
                          <a:spcPts val="0"/>
                        </a:spcAft>
                      </a:pPr>
                      <a:r>
                        <a:rPr lang="en-US" sz="2400" dirty="0">
                          <a:solidFill>
                            <a:schemeClr val="bg1"/>
                          </a:solidFill>
                          <a:latin typeface="Minion Pro"/>
                          <a:ea typeface="Cambria"/>
                          <a:cs typeface="Times New Roman"/>
                        </a:rPr>
                        <a:t>Daily</a:t>
                      </a:r>
                    </a:p>
                  </a:txBody>
                  <a:tcPr marL="81429" marR="81429" marT="0" marB="0"/>
                </a:tc>
                <a:tc>
                  <a:txBody>
                    <a:bodyPr/>
                    <a:lstStyle/>
                    <a:p>
                      <a:pPr marL="0" marR="0" algn="ctr">
                        <a:spcBef>
                          <a:spcPts val="0"/>
                        </a:spcBef>
                        <a:spcAft>
                          <a:spcPts val="0"/>
                        </a:spcAft>
                      </a:pPr>
                      <a:r>
                        <a:rPr lang="en-US" sz="2400" dirty="0">
                          <a:solidFill>
                            <a:schemeClr val="bg1"/>
                          </a:solidFill>
                          <a:latin typeface="Minion Pro"/>
                          <a:ea typeface="Cambria"/>
                          <a:cs typeface="Times New Roman"/>
                        </a:rPr>
                        <a:t>Weekly, Frozen</a:t>
                      </a:r>
                    </a:p>
                  </a:txBody>
                  <a:tcPr marL="81429" marR="81429" marT="0" marB="0"/>
                </a:tc>
              </a:tr>
              <a:tr h="370840">
                <a:tc>
                  <a:txBody>
                    <a:bodyPr/>
                    <a:lstStyle/>
                    <a:p>
                      <a:pPr marL="0" marR="0" algn="l">
                        <a:spcBef>
                          <a:spcPts val="0"/>
                        </a:spcBef>
                        <a:spcAft>
                          <a:spcPts val="0"/>
                        </a:spcAft>
                      </a:pPr>
                      <a:r>
                        <a:rPr lang="en-US" sz="2400" dirty="0" smtClean="0">
                          <a:solidFill>
                            <a:srgbClr val="000000"/>
                          </a:solidFill>
                          <a:latin typeface="Minion Pro"/>
                          <a:ea typeface="Cambria"/>
                          <a:cs typeface="Arial"/>
                        </a:rPr>
                        <a:t>Anxiety</a:t>
                      </a:r>
                      <a:endParaRPr lang="en-US" sz="2400" dirty="0">
                        <a:latin typeface="Minion Pro"/>
                        <a:ea typeface="Cambria"/>
                        <a:cs typeface="Arial"/>
                      </a:endParaRPr>
                    </a:p>
                  </a:txBody>
                  <a:tcPr marL="81429" marR="81429" marT="0" marB="0"/>
                </a:tc>
                <a:tc>
                  <a:txBody>
                    <a:bodyPr/>
                    <a:lstStyle/>
                    <a:p>
                      <a:pPr marL="0" marR="0" algn="ctr">
                        <a:spcBef>
                          <a:spcPts val="0"/>
                        </a:spcBef>
                        <a:spcAft>
                          <a:spcPts val="0"/>
                        </a:spcAft>
                      </a:pPr>
                      <a:r>
                        <a:rPr lang="en-US" sz="2400" dirty="0" smtClean="0">
                          <a:latin typeface="Minion Pro"/>
                          <a:ea typeface="Cambria"/>
                          <a:cs typeface="Arial"/>
                        </a:rPr>
                        <a:t>99</a:t>
                      </a:r>
                      <a:endParaRPr lang="en-US" sz="2400" dirty="0">
                        <a:latin typeface="Minion Pro"/>
                        <a:ea typeface="Cambria"/>
                        <a:cs typeface="Arial"/>
                      </a:endParaRPr>
                    </a:p>
                  </a:txBody>
                  <a:tcPr marL="81429" marR="81429" marT="0" marB="0" anchor="b"/>
                </a:tc>
                <a:tc>
                  <a:txBody>
                    <a:bodyPr/>
                    <a:lstStyle/>
                    <a:p>
                      <a:pPr marL="0" marR="0" algn="ctr">
                        <a:spcBef>
                          <a:spcPts val="0"/>
                        </a:spcBef>
                        <a:spcAft>
                          <a:spcPts val="0"/>
                        </a:spcAft>
                      </a:pPr>
                      <a:r>
                        <a:rPr lang="en-US" sz="2400" dirty="0" smtClean="0">
                          <a:solidFill>
                            <a:srgbClr val="000000"/>
                          </a:solidFill>
                          <a:latin typeface="Minion Pro"/>
                          <a:ea typeface="Cambria"/>
                          <a:cs typeface="Arial"/>
                        </a:rPr>
                        <a:t>44%</a:t>
                      </a:r>
                      <a:endParaRPr lang="en-US" sz="2400" dirty="0">
                        <a:latin typeface="Minion Pro"/>
                        <a:ea typeface="Cambria"/>
                        <a:cs typeface="Arial"/>
                      </a:endParaRPr>
                    </a:p>
                  </a:txBody>
                  <a:tcPr marL="81429" marR="81429" marT="0" marB="0" anchor="b"/>
                </a:tc>
                <a:tc>
                  <a:txBody>
                    <a:bodyPr/>
                    <a:lstStyle/>
                    <a:p>
                      <a:pPr marL="0" marR="0" algn="ctr">
                        <a:spcBef>
                          <a:spcPts val="0"/>
                        </a:spcBef>
                        <a:spcAft>
                          <a:spcPts val="0"/>
                        </a:spcAft>
                      </a:pPr>
                      <a:r>
                        <a:rPr lang="en-US" sz="2400" dirty="0" smtClean="0">
                          <a:solidFill>
                            <a:srgbClr val="000000"/>
                          </a:solidFill>
                          <a:latin typeface="Minion Pro"/>
                          <a:ea typeface="Cambria"/>
                          <a:cs typeface="Arial"/>
                        </a:rPr>
                        <a:t>54%</a:t>
                      </a:r>
                      <a:endParaRPr lang="en-US" sz="2400" dirty="0">
                        <a:latin typeface="Minion Pro"/>
                        <a:ea typeface="Cambria"/>
                        <a:cs typeface="Arial"/>
                      </a:endParaRPr>
                    </a:p>
                  </a:txBody>
                  <a:tcPr marL="81429" marR="81429" marT="0" marB="0" anchor="b"/>
                </a:tc>
                <a:tc>
                  <a:txBody>
                    <a:bodyPr/>
                    <a:lstStyle/>
                    <a:p>
                      <a:pPr marL="0" marR="0" algn="ctr">
                        <a:spcBef>
                          <a:spcPts val="0"/>
                        </a:spcBef>
                        <a:spcAft>
                          <a:spcPts val="0"/>
                        </a:spcAft>
                      </a:pPr>
                      <a:r>
                        <a:rPr lang="en-US" sz="2400" dirty="0" smtClean="0">
                          <a:solidFill>
                            <a:srgbClr val="000000"/>
                          </a:solidFill>
                          <a:latin typeface="Minion Pro"/>
                          <a:ea typeface="Cambria"/>
                          <a:cs typeface="Arial"/>
                        </a:rPr>
                        <a:t>57%</a:t>
                      </a:r>
                    </a:p>
                  </a:txBody>
                  <a:tcPr marL="81429" marR="81429" marT="0" marB="0" anchor="b"/>
                </a:tc>
              </a:tr>
              <a:tr h="370840">
                <a:tc>
                  <a:txBody>
                    <a:bodyPr/>
                    <a:lstStyle/>
                    <a:p>
                      <a:pPr marL="0" marR="0" algn="l">
                        <a:spcBef>
                          <a:spcPts val="0"/>
                        </a:spcBef>
                        <a:spcAft>
                          <a:spcPts val="0"/>
                        </a:spcAft>
                      </a:pPr>
                      <a:r>
                        <a:rPr lang="en-US" sz="2400" dirty="0" smtClean="0">
                          <a:latin typeface="Minion Pro"/>
                          <a:ea typeface="Cambria"/>
                          <a:cs typeface="Arial"/>
                        </a:rPr>
                        <a:t>Depression</a:t>
                      </a:r>
                      <a:endParaRPr lang="en-US" sz="2400" dirty="0">
                        <a:latin typeface="Minion Pro"/>
                        <a:ea typeface="Cambria"/>
                        <a:cs typeface="Arial"/>
                      </a:endParaRPr>
                    </a:p>
                  </a:txBody>
                  <a:tcPr marL="81429" marR="81429" marT="0" marB="0"/>
                </a:tc>
                <a:tc>
                  <a:txBody>
                    <a:bodyPr/>
                    <a:lstStyle/>
                    <a:p>
                      <a:pPr marL="0" marR="0" algn="ctr">
                        <a:spcBef>
                          <a:spcPts val="0"/>
                        </a:spcBef>
                        <a:spcAft>
                          <a:spcPts val="0"/>
                        </a:spcAft>
                      </a:pPr>
                      <a:r>
                        <a:rPr lang="en-US" sz="2400" dirty="0" smtClean="0">
                          <a:latin typeface="Minion Pro"/>
                          <a:ea typeface="Cambria"/>
                          <a:cs typeface="Arial"/>
                        </a:rPr>
                        <a:t>115</a:t>
                      </a:r>
                      <a:endParaRPr lang="en-US" sz="2400" dirty="0">
                        <a:latin typeface="Minion Pro"/>
                        <a:ea typeface="Cambria"/>
                        <a:cs typeface="Arial"/>
                      </a:endParaRPr>
                    </a:p>
                  </a:txBody>
                  <a:tcPr marL="81429" marR="81429" marT="0" marB="0" anchor="b"/>
                </a:tc>
                <a:tc>
                  <a:txBody>
                    <a:bodyPr/>
                    <a:lstStyle/>
                    <a:p>
                      <a:pPr marL="0" marR="0" algn="ctr">
                        <a:spcBef>
                          <a:spcPts val="0"/>
                        </a:spcBef>
                        <a:spcAft>
                          <a:spcPts val="0"/>
                        </a:spcAft>
                      </a:pPr>
                      <a:r>
                        <a:rPr lang="en-US" sz="2400" dirty="0" smtClean="0">
                          <a:latin typeface="Minion Pro"/>
                          <a:ea typeface="Cambria"/>
                          <a:cs typeface="Arial"/>
                        </a:rPr>
                        <a:t>51%</a:t>
                      </a:r>
                      <a:endParaRPr lang="en-US" sz="2400" dirty="0">
                        <a:latin typeface="Minion Pro"/>
                        <a:ea typeface="Cambria"/>
                        <a:cs typeface="Arial"/>
                      </a:endParaRPr>
                    </a:p>
                  </a:txBody>
                  <a:tcPr marL="81429" marR="81429" marT="0" marB="0" anchor="b"/>
                </a:tc>
                <a:tc>
                  <a:txBody>
                    <a:bodyPr/>
                    <a:lstStyle/>
                    <a:p>
                      <a:pPr marL="0" marR="0" algn="ctr">
                        <a:spcBef>
                          <a:spcPts val="0"/>
                        </a:spcBef>
                        <a:spcAft>
                          <a:spcPts val="0"/>
                        </a:spcAft>
                      </a:pPr>
                      <a:r>
                        <a:rPr lang="en-US" sz="2400" dirty="0" smtClean="0">
                          <a:latin typeface="Minion Pro"/>
                          <a:ea typeface="Cambria"/>
                          <a:cs typeface="Arial"/>
                        </a:rPr>
                        <a:t>61%</a:t>
                      </a:r>
                      <a:endParaRPr lang="en-US" sz="2400" dirty="0">
                        <a:latin typeface="Minion Pro"/>
                        <a:ea typeface="Cambria"/>
                        <a:cs typeface="Arial"/>
                      </a:endParaRPr>
                    </a:p>
                  </a:txBody>
                  <a:tcPr marL="81429" marR="81429" marT="0" marB="0" anchor="b"/>
                </a:tc>
                <a:tc>
                  <a:txBody>
                    <a:bodyPr/>
                    <a:lstStyle/>
                    <a:p>
                      <a:pPr marL="0" marR="0" algn="ctr">
                        <a:spcBef>
                          <a:spcPts val="0"/>
                        </a:spcBef>
                        <a:spcAft>
                          <a:spcPts val="0"/>
                        </a:spcAft>
                      </a:pPr>
                      <a:r>
                        <a:rPr lang="en-US" sz="2400" dirty="0" smtClean="0">
                          <a:solidFill>
                            <a:srgbClr val="000000"/>
                          </a:solidFill>
                          <a:latin typeface="Minion Pro"/>
                          <a:ea typeface="Cambria"/>
                          <a:cs typeface="Arial"/>
                        </a:rPr>
                        <a:t>71%</a:t>
                      </a:r>
                    </a:p>
                  </a:txBody>
                  <a:tcPr marL="81429" marR="81429" marT="0" marB="0" anchor="b"/>
                </a:tc>
              </a:tr>
              <a:tr h="370840">
                <a:tc>
                  <a:txBody>
                    <a:bodyPr/>
                    <a:lstStyle/>
                    <a:p>
                      <a:pPr marL="0" marR="0" algn="l">
                        <a:spcBef>
                          <a:spcPts val="0"/>
                        </a:spcBef>
                        <a:spcAft>
                          <a:spcPts val="0"/>
                        </a:spcAft>
                      </a:pPr>
                      <a:r>
                        <a:rPr lang="en-US" sz="2400" dirty="0" smtClean="0">
                          <a:latin typeface="Minion Pro"/>
                          <a:ea typeface="Cambria"/>
                          <a:cs typeface="Arial"/>
                        </a:rPr>
                        <a:t>Self-Rated</a:t>
                      </a:r>
                      <a:r>
                        <a:rPr lang="en-US" sz="2400" baseline="0" dirty="0" smtClean="0">
                          <a:latin typeface="Minion Pro"/>
                          <a:ea typeface="Cambria"/>
                          <a:cs typeface="Arial"/>
                        </a:rPr>
                        <a:t> Health</a:t>
                      </a:r>
                      <a:endParaRPr lang="en-US" sz="2400" dirty="0">
                        <a:latin typeface="Minion Pro"/>
                        <a:ea typeface="Cambria"/>
                        <a:cs typeface="Arial"/>
                      </a:endParaRPr>
                    </a:p>
                  </a:txBody>
                  <a:tcPr marL="81429" marR="81429" marT="0" marB="0"/>
                </a:tc>
                <a:tc>
                  <a:txBody>
                    <a:bodyPr/>
                    <a:lstStyle/>
                    <a:p>
                      <a:pPr marL="0" marR="0" algn="ctr">
                        <a:spcBef>
                          <a:spcPts val="0"/>
                        </a:spcBef>
                        <a:spcAft>
                          <a:spcPts val="0"/>
                        </a:spcAft>
                      </a:pPr>
                      <a:r>
                        <a:rPr lang="en-US" sz="2400" dirty="0" smtClean="0">
                          <a:latin typeface="Minion Pro"/>
                          <a:ea typeface="Cambria"/>
                          <a:cs typeface="Times New Roman"/>
                        </a:rPr>
                        <a:t>449</a:t>
                      </a:r>
                      <a:endParaRPr lang="en-US" sz="2400" dirty="0">
                        <a:latin typeface="Minion Pro"/>
                        <a:ea typeface="Cambria"/>
                        <a:cs typeface="Times New Roman"/>
                      </a:endParaRPr>
                    </a:p>
                  </a:txBody>
                  <a:tcPr marL="81429" marR="81429" marT="0" marB="0"/>
                </a:tc>
                <a:tc>
                  <a:txBody>
                    <a:bodyPr/>
                    <a:lstStyle/>
                    <a:p>
                      <a:pPr marL="0" marR="0" algn="ctr">
                        <a:spcBef>
                          <a:spcPts val="0"/>
                        </a:spcBef>
                        <a:spcAft>
                          <a:spcPts val="0"/>
                        </a:spcAft>
                      </a:pPr>
                      <a:r>
                        <a:rPr lang="en-US" sz="2400" dirty="0">
                          <a:solidFill>
                            <a:srgbClr val="000000"/>
                          </a:solidFill>
                          <a:latin typeface="Minion Pro"/>
                          <a:ea typeface="Cambria"/>
                          <a:cs typeface="Times New Roman"/>
                        </a:rPr>
                        <a:t>23%</a:t>
                      </a:r>
                      <a:endParaRPr lang="en-US" sz="2400" dirty="0">
                        <a:latin typeface="Minion Pro"/>
                        <a:ea typeface="Cambria"/>
                        <a:cs typeface="Times New Roman"/>
                      </a:endParaRPr>
                    </a:p>
                  </a:txBody>
                  <a:tcPr marL="81429" marR="81429" marT="0" marB="0"/>
                </a:tc>
                <a:tc>
                  <a:txBody>
                    <a:bodyPr/>
                    <a:lstStyle/>
                    <a:p>
                      <a:pPr marL="0" marR="0" algn="ctr">
                        <a:spcBef>
                          <a:spcPts val="0"/>
                        </a:spcBef>
                        <a:spcAft>
                          <a:spcPts val="0"/>
                        </a:spcAft>
                      </a:pPr>
                      <a:r>
                        <a:rPr lang="en-US" sz="2400" b="1" dirty="0">
                          <a:solidFill>
                            <a:srgbClr val="000000"/>
                          </a:solidFill>
                          <a:latin typeface="Minion Pro"/>
                          <a:ea typeface="Cambria"/>
                          <a:cs typeface="Times New Roman"/>
                        </a:rPr>
                        <a:t>29</a:t>
                      </a:r>
                      <a:r>
                        <a:rPr lang="en-US" sz="2400" b="1" dirty="0" smtClean="0">
                          <a:solidFill>
                            <a:srgbClr val="000000"/>
                          </a:solidFill>
                          <a:latin typeface="Minion Pro"/>
                          <a:ea typeface="Cambria"/>
                          <a:cs typeface="Times New Roman"/>
                        </a:rPr>
                        <a:t>%</a:t>
                      </a:r>
                      <a:r>
                        <a:rPr lang="en-US" sz="2400" b="1" baseline="30000" dirty="0" smtClean="0">
                          <a:solidFill>
                            <a:srgbClr val="000000"/>
                          </a:solidFill>
                          <a:latin typeface="Minion Pro"/>
                          <a:ea typeface="Cambria"/>
                          <a:cs typeface="Times New Roman"/>
                        </a:rPr>
                        <a:t>+</a:t>
                      </a:r>
                      <a:endParaRPr lang="en-US" sz="2400" b="1" dirty="0">
                        <a:latin typeface="Minion Pro"/>
                        <a:ea typeface="Cambria"/>
                        <a:cs typeface="Times New Roman"/>
                      </a:endParaRPr>
                    </a:p>
                  </a:txBody>
                  <a:tcPr marL="81429" marR="81429" marT="0" marB="0"/>
                </a:tc>
                <a:tc>
                  <a:txBody>
                    <a:bodyPr/>
                    <a:lstStyle/>
                    <a:p>
                      <a:pPr marL="0" marR="0" algn="ctr">
                        <a:spcBef>
                          <a:spcPts val="0"/>
                        </a:spcBef>
                        <a:spcAft>
                          <a:spcPts val="0"/>
                        </a:spcAft>
                      </a:pPr>
                      <a:r>
                        <a:rPr lang="en-US" sz="2400" b="1" dirty="0">
                          <a:solidFill>
                            <a:srgbClr val="000000"/>
                          </a:solidFill>
                          <a:latin typeface="Minion Pro"/>
                          <a:ea typeface="Cambria"/>
                          <a:cs typeface="Times New Roman"/>
                        </a:rPr>
                        <a:t>24</a:t>
                      </a:r>
                      <a:r>
                        <a:rPr lang="en-US" sz="2400" b="1" dirty="0" smtClean="0">
                          <a:solidFill>
                            <a:srgbClr val="000000"/>
                          </a:solidFill>
                          <a:latin typeface="Minion Pro"/>
                          <a:ea typeface="Cambria"/>
                          <a:cs typeface="Times New Roman"/>
                        </a:rPr>
                        <a:t>%</a:t>
                      </a:r>
                      <a:r>
                        <a:rPr lang="en-US" sz="2400" b="1" baseline="30000" dirty="0" smtClean="0">
                          <a:solidFill>
                            <a:srgbClr val="000000"/>
                          </a:solidFill>
                          <a:latin typeface="Minion Pro"/>
                          <a:ea typeface="Cambria"/>
                          <a:cs typeface="Times New Roman"/>
                        </a:rPr>
                        <a:t>+</a:t>
                      </a:r>
                      <a:endParaRPr lang="en-US" sz="2400" b="1" baseline="30000" dirty="0">
                        <a:latin typeface="Minion Pro"/>
                        <a:ea typeface="Cambria"/>
                        <a:cs typeface="Times New Roman"/>
                      </a:endParaRPr>
                    </a:p>
                  </a:txBody>
                  <a:tcPr marL="81429" marR="81429" marT="0" marB="0"/>
                </a:tc>
              </a:tr>
            </a:tbl>
          </a:graphicData>
        </a:graphic>
      </p:graphicFrame>
      <p:sp>
        <p:nvSpPr>
          <p:cNvPr id="9" name="TextBox 8"/>
          <p:cNvSpPr txBox="1"/>
          <p:nvPr/>
        </p:nvSpPr>
        <p:spPr>
          <a:xfrm>
            <a:off x="273537" y="4614337"/>
            <a:ext cx="8577385" cy="923330"/>
          </a:xfrm>
          <a:prstGeom prst="rect">
            <a:avLst/>
          </a:prstGeom>
          <a:noFill/>
        </p:spPr>
        <p:txBody>
          <a:bodyPr wrap="square" rtlCol="0">
            <a:spAutoFit/>
          </a:bodyPr>
          <a:lstStyle/>
          <a:p>
            <a:pPr algn="ctr"/>
            <a:r>
              <a:rPr lang="en-US" dirty="0" smtClean="0">
                <a:latin typeface="Minion Pro"/>
              </a:rPr>
              <a:t>Note: Depression </a:t>
            </a:r>
            <a:r>
              <a:rPr lang="en-US" dirty="0">
                <a:latin typeface="Minion Pro"/>
              </a:rPr>
              <a:t>measured using PHQ-2 and </a:t>
            </a:r>
            <a:r>
              <a:rPr lang="en-US" dirty="0" smtClean="0">
                <a:latin typeface="Minion Pro"/>
              </a:rPr>
              <a:t>anxiety </a:t>
            </a:r>
            <a:r>
              <a:rPr lang="en-US" dirty="0">
                <a:latin typeface="Minion Pro"/>
              </a:rPr>
              <a:t>measured using the GAD-2</a:t>
            </a:r>
            <a:r>
              <a:rPr lang="en-US" dirty="0" smtClean="0">
                <a:latin typeface="Minion Pro"/>
              </a:rPr>
              <a:t>;</a:t>
            </a:r>
          </a:p>
          <a:p>
            <a:pPr algn="ctr"/>
            <a:r>
              <a:rPr lang="en-US" baseline="30000" dirty="0" smtClean="0">
                <a:latin typeface="Minion Pro"/>
              </a:rPr>
              <a:t>+ </a:t>
            </a:r>
            <a:r>
              <a:rPr lang="en-US" dirty="0" smtClean="0">
                <a:latin typeface="Minion Pro"/>
              </a:rPr>
              <a:t>= p&lt;.10</a:t>
            </a:r>
            <a:endParaRPr lang="en-US" dirty="0">
              <a:latin typeface="Minion Pro"/>
            </a:endParaRPr>
          </a:p>
          <a:p>
            <a:pPr algn="ctr"/>
            <a:endParaRPr lang="en-US" dirty="0"/>
          </a:p>
        </p:txBody>
      </p:sp>
    </p:spTree>
    <p:extLst>
      <p:ext uri="{BB962C8B-B14F-4D97-AF65-F5344CB8AC3E}">
        <p14:creationId xmlns:p14="http://schemas.microsoft.com/office/powerpoint/2010/main" val="1636963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6486"/>
            <a:ext cx="8229600" cy="1143000"/>
          </a:xfrm>
        </p:spPr>
        <p:txBody>
          <a:bodyPr>
            <a:noAutofit/>
          </a:bodyPr>
          <a:lstStyle/>
          <a:p>
            <a:r>
              <a:rPr lang="en-US" sz="3800" dirty="0" smtClean="0"/>
              <a:t>Decreasing Worry </a:t>
            </a:r>
            <a:r>
              <a:rPr lang="en-US" sz="3800" dirty="0"/>
              <a:t>a</a:t>
            </a:r>
            <a:r>
              <a:rPr lang="en-US" sz="3800" dirty="0" smtClean="0"/>
              <a:t>bout Staying </a:t>
            </a:r>
            <a:r>
              <a:rPr lang="en-US" sz="3800" dirty="0"/>
              <a:t>H</a:t>
            </a:r>
            <a:r>
              <a:rPr lang="en-US" sz="3800" dirty="0" smtClean="0"/>
              <a:t>ome  </a:t>
            </a:r>
            <a:endParaRPr lang="en-US" sz="3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9573541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flipV="1">
            <a:off x="1903698" y="1977282"/>
            <a:ext cx="898117" cy="97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186723" y="2549771"/>
            <a:ext cx="0" cy="7522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2493759" y="2549771"/>
            <a:ext cx="701431"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497015" y="2541956"/>
            <a:ext cx="0" cy="3126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918677" y="1992919"/>
            <a:ext cx="0" cy="14849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2785534" y="1977282"/>
            <a:ext cx="7814" cy="3516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975147" y="1469270"/>
            <a:ext cx="625231" cy="2735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solidFill>
                  <a:schemeClr val="tx2"/>
                </a:solidFill>
              </a:rPr>
              <a:t>**</a:t>
            </a:r>
          </a:p>
        </p:txBody>
      </p:sp>
      <p:sp>
        <p:nvSpPr>
          <p:cNvPr id="29" name="TextBox 28"/>
          <p:cNvSpPr txBox="1"/>
          <p:nvPr/>
        </p:nvSpPr>
        <p:spPr>
          <a:xfrm>
            <a:off x="5490307" y="1699837"/>
            <a:ext cx="625231" cy="2735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solidFill>
                  <a:schemeClr val="tx2"/>
                </a:solidFill>
              </a:rPr>
              <a:t>ns</a:t>
            </a:r>
          </a:p>
        </p:txBody>
      </p:sp>
      <p:sp>
        <p:nvSpPr>
          <p:cNvPr id="30" name="TextBox 29"/>
          <p:cNvSpPr txBox="1"/>
          <p:nvPr/>
        </p:nvSpPr>
        <p:spPr>
          <a:xfrm>
            <a:off x="2028094" y="1703738"/>
            <a:ext cx="625231" cy="2735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solidFill>
                  <a:schemeClr val="tx2"/>
                </a:solidFill>
              </a:rPr>
              <a:t>+</a:t>
            </a:r>
            <a:endParaRPr lang="en-US" sz="1600" dirty="0" smtClean="0">
              <a:solidFill>
                <a:schemeClr val="tx2"/>
              </a:solidFill>
            </a:endParaRPr>
          </a:p>
        </p:txBody>
      </p:sp>
      <p:sp>
        <p:nvSpPr>
          <p:cNvPr id="31" name="TextBox 30"/>
          <p:cNvSpPr txBox="1"/>
          <p:nvPr/>
        </p:nvSpPr>
        <p:spPr>
          <a:xfrm>
            <a:off x="2485292" y="2217613"/>
            <a:ext cx="625231" cy="2735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solidFill>
                  <a:schemeClr val="tx2"/>
                </a:solidFill>
              </a:rPr>
              <a:t>ns</a:t>
            </a:r>
          </a:p>
        </p:txBody>
      </p:sp>
      <p:cxnSp>
        <p:nvCxnSpPr>
          <p:cNvPr id="20" name="Straight Connector 19"/>
          <p:cNvCxnSpPr/>
          <p:nvPr/>
        </p:nvCxnSpPr>
        <p:spPr>
          <a:xfrm>
            <a:off x="5403683" y="2012457"/>
            <a:ext cx="62523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5412802" y="2012457"/>
            <a:ext cx="7815" cy="1296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782077" y="1699837"/>
            <a:ext cx="0" cy="1458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0933" y="6333067"/>
            <a:ext cx="7179734" cy="369332"/>
          </a:xfrm>
          <a:prstGeom prst="rect">
            <a:avLst/>
          </a:prstGeom>
          <a:noFill/>
        </p:spPr>
        <p:txBody>
          <a:bodyPr wrap="square" rtlCol="0">
            <a:spAutoFit/>
          </a:bodyPr>
          <a:lstStyle/>
          <a:p>
            <a:r>
              <a:rPr lang="en-US" dirty="0" smtClean="0"/>
              <a:t>+ = p&lt;.10; ** = p&lt;.01; ns = not significant</a:t>
            </a:r>
            <a:endParaRPr lang="en-US" dirty="0"/>
          </a:p>
        </p:txBody>
      </p:sp>
    </p:spTree>
    <p:extLst>
      <p:ext uri="{BB962C8B-B14F-4D97-AF65-F5344CB8AC3E}">
        <p14:creationId xmlns:p14="http://schemas.microsoft.com/office/powerpoint/2010/main" val="3255536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Improvement in Loneliness^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7255456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Arrow Connector 12"/>
          <p:cNvCxnSpPr/>
          <p:nvPr/>
        </p:nvCxnSpPr>
        <p:spPr>
          <a:xfrm>
            <a:off x="5490307" y="2090614"/>
            <a:ext cx="0" cy="451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109188" y="2113080"/>
            <a:ext cx="0" cy="1387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496657" y="2101848"/>
            <a:ext cx="62523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826000" y="1684200"/>
            <a:ext cx="0" cy="18717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895231" y="1869827"/>
            <a:ext cx="923517" cy="586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110523" y="2432543"/>
            <a:ext cx="0" cy="3126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485292" y="2432543"/>
            <a:ext cx="62523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2497015" y="2424728"/>
            <a:ext cx="0" cy="3126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1910210" y="1875691"/>
            <a:ext cx="0" cy="13090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2810934" y="1869827"/>
            <a:ext cx="7814" cy="3516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833815" y="1703738"/>
            <a:ext cx="98962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5823437" y="1690064"/>
            <a:ext cx="0" cy="2657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497016" y="2121874"/>
            <a:ext cx="625231" cy="2735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solidFill>
                  <a:schemeClr val="tx2"/>
                </a:solidFill>
              </a:rPr>
              <a:t>ns</a:t>
            </a:r>
          </a:p>
        </p:txBody>
      </p:sp>
      <p:sp>
        <p:nvSpPr>
          <p:cNvPr id="43" name="TextBox 42"/>
          <p:cNvSpPr txBox="1"/>
          <p:nvPr/>
        </p:nvSpPr>
        <p:spPr>
          <a:xfrm>
            <a:off x="5490307" y="1809257"/>
            <a:ext cx="625231" cy="2735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solidFill>
                  <a:schemeClr val="tx2"/>
                </a:solidFill>
              </a:rPr>
              <a:t>ns</a:t>
            </a:r>
          </a:p>
        </p:txBody>
      </p:sp>
      <p:sp>
        <p:nvSpPr>
          <p:cNvPr id="44" name="TextBox 43"/>
          <p:cNvSpPr txBox="1"/>
          <p:nvPr/>
        </p:nvSpPr>
        <p:spPr>
          <a:xfrm>
            <a:off x="5017476" y="1430194"/>
            <a:ext cx="625231" cy="2735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solidFill>
                  <a:schemeClr val="tx2"/>
                </a:solidFill>
              </a:rPr>
              <a:t>**</a:t>
            </a:r>
          </a:p>
        </p:txBody>
      </p:sp>
      <p:sp>
        <p:nvSpPr>
          <p:cNvPr id="45" name="TextBox 44"/>
          <p:cNvSpPr txBox="1"/>
          <p:nvPr/>
        </p:nvSpPr>
        <p:spPr>
          <a:xfrm>
            <a:off x="2020278" y="1582609"/>
            <a:ext cx="625231" cy="2735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solidFill>
                  <a:schemeClr val="tx2"/>
                </a:solidFill>
              </a:rPr>
              <a:t>ns</a:t>
            </a:r>
          </a:p>
        </p:txBody>
      </p:sp>
      <p:sp>
        <p:nvSpPr>
          <p:cNvPr id="22" name="TextBox 21"/>
          <p:cNvSpPr txBox="1"/>
          <p:nvPr/>
        </p:nvSpPr>
        <p:spPr>
          <a:xfrm>
            <a:off x="156310" y="6240016"/>
            <a:ext cx="7756771" cy="369332"/>
          </a:xfrm>
          <a:prstGeom prst="rect">
            <a:avLst/>
          </a:prstGeom>
          <a:noFill/>
        </p:spPr>
        <p:txBody>
          <a:bodyPr wrap="square" rtlCol="0">
            <a:spAutoFit/>
          </a:bodyPr>
          <a:lstStyle/>
          <a:p>
            <a:r>
              <a:rPr lang="en-US" dirty="0" smtClean="0"/>
              <a:t>^Adjusted analyses published: Thomas, Akobundu, Dosa (2015) J </a:t>
            </a:r>
            <a:r>
              <a:rPr lang="en-US" dirty="0" err="1" smtClean="0"/>
              <a:t>Geron</a:t>
            </a:r>
            <a:r>
              <a:rPr lang="en-US" dirty="0" smtClean="0"/>
              <a:t> </a:t>
            </a:r>
            <a:r>
              <a:rPr lang="en-US" dirty="0" err="1" smtClean="0"/>
              <a:t>Soc</a:t>
            </a:r>
            <a:r>
              <a:rPr lang="en-US" dirty="0" smtClean="0"/>
              <a:t> </a:t>
            </a:r>
            <a:r>
              <a:rPr lang="en-US" dirty="0" err="1" smtClean="0"/>
              <a:t>Scie</a:t>
            </a:r>
            <a:r>
              <a:rPr lang="en-US" dirty="0" smtClean="0"/>
              <a:t> </a:t>
            </a:r>
            <a:endParaRPr lang="en-US" dirty="0"/>
          </a:p>
        </p:txBody>
      </p:sp>
      <p:sp>
        <p:nvSpPr>
          <p:cNvPr id="31" name="TextBox 30"/>
          <p:cNvSpPr txBox="1"/>
          <p:nvPr/>
        </p:nvSpPr>
        <p:spPr>
          <a:xfrm>
            <a:off x="156310" y="6483912"/>
            <a:ext cx="7179734" cy="369332"/>
          </a:xfrm>
          <a:prstGeom prst="rect">
            <a:avLst/>
          </a:prstGeom>
          <a:noFill/>
        </p:spPr>
        <p:txBody>
          <a:bodyPr wrap="square" rtlCol="0">
            <a:spAutoFit/>
          </a:bodyPr>
          <a:lstStyle/>
          <a:p>
            <a:r>
              <a:rPr lang="en-US" dirty="0" smtClean="0"/>
              <a:t>** = p&lt;.01; ns = not significant</a:t>
            </a:r>
            <a:endParaRPr lang="en-US" dirty="0"/>
          </a:p>
        </p:txBody>
      </p:sp>
    </p:spTree>
    <p:extLst>
      <p:ext uri="{BB962C8B-B14F-4D97-AF65-F5344CB8AC3E}">
        <p14:creationId xmlns:p14="http://schemas.microsoft.com/office/powerpoint/2010/main" val="2073761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9337829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p:cNvCxnSpPr/>
          <p:nvPr/>
        </p:nvCxnSpPr>
        <p:spPr>
          <a:xfrm>
            <a:off x="6701681" y="1983642"/>
            <a:ext cx="0" cy="7131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301988" y="1992923"/>
            <a:ext cx="3399693"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435221" y="1600197"/>
            <a:ext cx="1152770" cy="3653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smtClean="0">
                <a:solidFill>
                  <a:schemeClr val="tx2"/>
                </a:solidFill>
              </a:rPr>
              <a:t>*</a:t>
            </a:r>
          </a:p>
        </p:txBody>
      </p:sp>
      <p:cxnSp>
        <p:nvCxnSpPr>
          <p:cNvPr id="9" name="Straight Arrow Connector 8"/>
          <p:cNvCxnSpPr/>
          <p:nvPr/>
        </p:nvCxnSpPr>
        <p:spPr>
          <a:xfrm>
            <a:off x="3315195" y="1999762"/>
            <a:ext cx="0" cy="254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itle 3"/>
          <p:cNvSpPr>
            <a:spLocks noGrp="1"/>
          </p:cNvSpPr>
          <p:nvPr>
            <p:ph type="title"/>
          </p:nvPr>
        </p:nvSpPr>
        <p:spPr>
          <a:xfrm>
            <a:off x="214924" y="274638"/>
            <a:ext cx="8655538" cy="1143000"/>
          </a:xfrm>
        </p:spPr>
        <p:txBody>
          <a:bodyPr>
            <a:noAutofit/>
          </a:bodyPr>
          <a:lstStyle/>
          <a:p>
            <a:r>
              <a:rPr lang="en-US" sz="3600" dirty="0" smtClean="0"/>
              <a:t>Self-Reported Improvement in Loneliness^</a:t>
            </a:r>
            <a:endParaRPr lang="en-US" sz="3600" dirty="0"/>
          </a:p>
        </p:txBody>
      </p:sp>
      <p:sp>
        <p:nvSpPr>
          <p:cNvPr id="10" name="TextBox 9"/>
          <p:cNvSpPr txBox="1"/>
          <p:nvPr/>
        </p:nvSpPr>
        <p:spPr>
          <a:xfrm>
            <a:off x="156310" y="6226794"/>
            <a:ext cx="7756771" cy="369332"/>
          </a:xfrm>
          <a:prstGeom prst="rect">
            <a:avLst/>
          </a:prstGeom>
          <a:noFill/>
        </p:spPr>
        <p:txBody>
          <a:bodyPr wrap="square" rtlCol="0">
            <a:spAutoFit/>
          </a:bodyPr>
          <a:lstStyle/>
          <a:p>
            <a:r>
              <a:rPr lang="en-US" dirty="0"/>
              <a:t>^</a:t>
            </a:r>
            <a:r>
              <a:rPr lang="en-US" dirty="0" smtClean="0"/>
              <a:t>Adjusted analyses published: Thomas, Akobundu, Dosa (2015) J </a:t>
            </a:r>
            <a:r>
              <a:rPr lang="en-US" dirty="0" err="1" smtClean="0"/>
              <a:t>Geron</a:t>
            </a:r>
            <a:r>
              <a:rPr lang="en-US" dirty="0" smtClean="0"/>
              <a:t> </a:t>
            </a:r>
            <a:r>
              <a:rPr lang="en-US" dirty="0" err="1" smtClean="0"/>
              <a:t>Soc</a:t>
            </a:r>
            <a:r>
              <a:rPr lang="en-US" dirty="0" smtClean="0"/>
              <a:t> </a:t>
            </a:r>
            <a:r>
              <a:rPr lang="en-US" dirty="0" err="1" smtClean="0"/>
              <a:t>Scie</a:t>
            </a:r>
            <a:r>
              <a:rPr lang="en-US" dirty="0" smtClean="0"/>
              <a:t> </a:t>
            </a:r>
            <a:endParaRPr lang="en-US" dirty="0"/>
          </a:p>
        </p:txBody>
      </p:sp>
      <p:sp>
        <p:nvSpPr>
          <p:cNvPr id="14" name="TextBox 13"/>
          <p:cNvSpPr txBox="1"/>
          <p:nvPr/>
        </p:nvSpPr>
        <p:spPr>
          <a:xfrm>
            <a:off x="156310" y="6484964"/>
            <a:ext cx="7179734" cy="369332"/>
          </a:xfrm>
          <a:prstGeom prst="rect">
            <a:avLst/>
          </a:prstGeom>
          <a:noFill/>
        </p:spPr>
        <p:txBody>
          <a:bodyPr wrap="square" rtlCol="0">
            <a:spAutoFit/>
          </a:bodyPr>
          <a:lstStyle/>
          <a:p>
            <a:r>
              <a:rPr lang="en-US" dirty="0" smtClean="0"/>
              <a:t>* = p&lt;.05</a:t>
            </a:r>
            <a:endParaRPr lang="en-US" dirty="0"/>
          </a:p>
        </p:txBody>
      </p:sp>
    </p:spTree>
    <p:extLst>
      <p:ext uri="{BB962C8B-B14F-4D97-AF65-F5344CB8AC3E}">
        <p14:creationId xmlns:p14="http://schemas.microsoft.com/office/powerpoint/2010/main" val="2271613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Feelings of Safety</a:t>
            </a:r>
            <a:endParaRPr lang="en-US" sz="4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6690112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p:cNvCxnSpPr/>
          <p:nvPr/>
        </p:nvCxnSpPr>
        <p:spPr>
          <a:xfrm>
            <a:off x="6701681" y="1911840"/>
            <a:ext cx="0" cy="4884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301988" y="1914771"/>
            <a:ext cx="3399693"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435221" y="1522045"/>
            <a:ext cx="1152770" cy="3653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smtClean="0">
                <a:solidFill>
                  <a:schemeClr val="tx2"/>
                </a:solidFill>
              </a:rPr>
              <a:t>*</a:t>
            </a:r>
          </a:p>
        </p:txBody>
      </p:sp>
      <p:cxnSp>
        <p:nvCxnSpPr>
          <p:cNvPr id="13" name="Straight Arrow Connector 12"/>
          <p:cNvCxnSpPr/>
          <p:nvPr/>
        </p:nvCxnSpPr>
        <p:spPr>
          <a:xfrm>
            <a:off x="3308845" y="1915260"/>
            <a:ext cx="0" cy="254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6310" y="6488668"/>
            <a:ext cx="7179734" cy="369332"/>
          </a:xfrm>
          <a:prstGeom prst="rect">
            <a:avLst/>
          </a:prstGeom>
          <a:noFill/>
        </p:spPr>
        <p:txBody>
          <a:bodyPr wrap="square" rtlCol="0">
            <a:spAutoFit/>
          </a:bodyPr>
          <a:lstStyle/>
          <a:p>
            <a:r>
              <a:rPr lang="en-US" dirty="0" smtClean="0"/>
              <a:t>* = p&lt;.05</a:t>
            </a:r>
            <a:endParaRPr lang="en-US" dirty="0"/>
          </a:p>
        </p:txBody>
      </p:sp>
    </p:spTree>
    <p:extLst>
      <p:ext uri="{BB962C8B-B14F-4D97-AF65-F5344CB8AC3E}">
        <p14:creationId xmlns:p14="http://schemas.microsoft.com/office/powerpoint/2010/main" val="2424201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Hospitalization and Falls^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6166001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Arrow Connector 11"/>
          <p:cNvCxnSpPr/>
          <p:nvPr/>
        </p:nvCxnSpPr>
        <p:spPr>
          <a:xfrm>
            <a:off x="5637335" y="2254744"/>
            <a:ext cx="0" cy="14458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289919" y="2261094"/>
            <a:ext cx="0" cy="3126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30985" y="2261094"/>
            <a:ext cx="665284"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197231" y="1439616"/>
            <a:ext cx="625231" cy="2735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solidFill>
                  <a:schemeClr val="tx2"/>
                </a:solidFill>
              </a:rPr>
              <a:t>*</a:t>
            </a:r>
          </a:p>
        </p:txBody>
      </p:sp>
      <p:sp>
        <p:nvSpPr>
          <p:cNvPr id="24" name="TextBox 23"/>
          <p:cNvSpPr txBox="1"/>
          <p:nvPr/>
        </p:nvSpPr>
        <p:spPr>
          <a:xfrm>
            <a:off x="2545864" y="3520816"/>
            <a:ext cx="625231" cy="2735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solidFill>
                  <a:schemeClr val="tx2"/>
                </a:solidFill>
              </a:rPr>
              <a:t>ns</a:t>
            </a:r>
          </a:p>
        </p:txBody>
      </p:sp>
      <p:sp>
        <p:nvSpPr>
          <p:cNvPr id="25" name="TextBox 24"/>
          <p:cNvSpPr txBox="1"/>
          <p:nvPr/>
        </p:nvSpPr>
        <p:spPr>
          <a:xfrm>
            <a:off x="2029070" y="2990967"/>
            <a:ext cx="625231" cy="2735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solidFill>
                  <a:schemeClr val="tx2"/>
                </a:solidFill>
              </a:rPr>
              <a:t>+</a:t>
            </a:r>
            <a:endParaRPr lang="en-US" sz="1600" dirty="0" smtClean="0">
              <a:solidFill>
                <a:schemeClr val="tx2"/>
              </a:solidFill>
            </a:endParaRPr>
          </a:p>
        </p:txBody>
      </p:sp>
      <p:cxnSp>
        <p:nvCxnSpPr>
          <p:cNvPr id="11" name="Straight Connector 10"/>
          <p:cNvCxnSpPr/>
          <p:nvPr/>
        </p:nvCxnSpPr>
        <p:spPr>
          <a:xfrm>
            <a:off x="2508250" y="3826110"/>
            <a:ext cx="675545"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56310" y="6378602"/>
            <a:ext cx="7179734" cy="369332"/>
          </a:xfrm>
          <a:prstGeom prst="rect">
            <a:avLst/>
          </a:prstGeom>
          <a:noFill/>
        </p:spPr>
        <p:txBody>
          <a:bodyPr wrap="square" rtlCol="0">
            <a:spAutoFit/>
          </a:bodyPr>
          <a:lstStyle/>
          <a:p>
            <a:r>
              <a:rPr lang="en-US" dirty="0" smtClean="0"/>
              <a:t>+ = p&lt;.10; * = p&lt;.05; ns = not significant</a:t>
            </a:r>
            <a:endParaRPr lang="en-US" dirty="0"/>
          </a:p>
        </p:txBody>
      </p:sp>
    </p:spTree>
    <p:extLst>
      <p:ext uri="{BB962C8B-B14F-4D97-AF65-F5344CB8AC3E}">
        <p14:creationId xmlns:p14="http://schemas.microsoft.com/office/powerpoint/2010/main" val="1445276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Satisfaction</a:t>
            </a:r>
            <a:endParaRPr lang="en-US" sz="4000" dirty="0"/>
          </a:p>
        </p:txBody>
      </p:sp>
      <p:sp>
        <p:nvSpPr>
          <p:cNvPr id="3" name="Content Placeholder 2"/>
          <p:cNvSpPr>
            <a:spLocks noGrp="1"/>
          </p:cNvSpPr>
          <p:nvPr>
            <p:ph idx="1"/>
          </p:nvPr>
        </p:nvSpPr>
        <p:spPr/>
        <p:txBody>
          <a:bodyPr/>
          <a:lstStyle/>
          <a:p>
            <a:r>
              <a:rPr lang="en-US" altLang="en-US" dirty="0" smtClean="0">
                <a:solidFill>
                  <a:srgbClr val="000000"/>
                </a:solidFill>
                <a:latin typeface="Minion Pro"/>
                <a:cs typeface="Helvetica" pitchFamily="34" charset="0"/>
              </a:rPr>
              <a:t>99</a:t>
            </a:r>
            <a:r>
              <a:rPr lang="en-US" altLang="en-US" dirty="0">
                <a:solidFill>
                  <a:srgbClr val="000000"/>
                </a:solidFill>
                <a:latin typeface="Minion Pro"/>
                <a:cs typeface="Helvetica" pitchFamily="34" charset="0"/>
              </a:rPr>
              <a:t>% of participants in both groups would recommend program to </a:t>
            </a:r>
            <a:r>
              <a:rPr lang="en-US" altLang="en-US" dirty="0" smtClean="0">
                <a:solidFill>
                  <a:srgbClr val="000000"/>
                </a:solidFill>
                <a:latin typeface="Minion Pro"/>
                <a:cs typeface="Helvetica" pitchFamily="34" charset="0"/>
              </a:rPr>
              <a:t>others</a:t>
            </a:r>
            <a:endParaRPr lang="en-US" dirty="0" smtClean="0"/>
          </a:p>
          <a:p>
            <a:r>
              <a:rPr lang="en-US" dirty="0" smtClean="0"/>
              <a:t>Reasons for recommendation vary</a:t>
            </a:r>
          </a:p>
          <a:p>
            <a:pPr lvl="1"/>
            <a:r>
              <a:rPr lang="en-US" dirty="0" smtClean="0"/>
              <a:t>Daily: “Help” or “Driver”</a:t>
            </a:r>
          </a:p>
          <a:p>
            <a:pPr lvl="1"/>
            <a:r>
              <a:rPr lang="en-US" dirty="0" smtClean="0"/>
              <a:t>Frozen, once-weekly: “Meal”</a:t>
            </a:r>
            <a:endParaRPr lang="en-US" dirty="0"/>
          </a:p>
        </p:txBody>
      </p:sp>
    </p:spTree>
    <p:extLst>
      <p:ext uri="{BB962C8B-B14F-4D97-AF65-F5344CB8AC3E}">
        <p14:creationId xmlns:p14="http://schemas.microsoft.com/office/powerpoint/2010/main" val="634726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Motivation for Study</a:t>
            </a:r>
            <a:endParaRPr lang="en-US" dirty="0"/>
          </a:p>
        </p:txBody>
      </p:sp>
      <p:sp>
        <p:nvSpPr>
          <p:cNvPr id="3" name="Content Placeholder 2"/>
          <p:cNvSpPr>
            <a:spLocks noGrp="1"/>
          </p:cNvSpPr>
          <p:nvPr>
            <p:ph idx="1"/>
          </p:nvPr>
        </p:nvSpPr>
        <p:spPr/>
        <p:txBody>
          <a:bodyPr>
            <a:normAutofit/>
          </a:bodyPr>
          <a:lstStyle/>
          <a:p>
            <a:r>
              <a:rPr lang="en-US" dirty="0" smtClean="0"/>
              <a:t>Funding cuts and increased costs = fewer seniors served, fewer meals delivered, increase in waiting lists</a:t>
            </a:r>
          </a:p>
          <a:p>
            <a:r>
              <a:rPr lang="en-US" dirty="0" smtClean="0"/>
              <a:t>New lower cost model of frozen, once-weekly meal delivery </a:t>
            </a:r>
          </a:p>
          <a:p>
            <a:endParaRPr lang="en-US" dirty="0" smtClean="0"/>
          </a:p>
          <a:p>
            <a:pPr lvl="1"/>
            <a:endParaRPr lang="en-US" dirty="0" smtClean="0"/>
          </a:p>
        </p:txBody>
      </p:sp>
    </p:spTree>
    <p:extLst>
      <p:ext uri="{BB962C8B-B14F-4D97-AF65-F5344CB8AC3E}">
        <p14:creationId xmlns:p14="http://schemas.microsoft.com/office/powerpoint/2010/main" val="26998365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Conclusions: Aims 2 and 3</a:t>
            </a:r>
            <a:endParaRPr lang="en-US" dirty="0"/>
          </a:p>
        </p:txBody>
      </p:sp>
      <p:sp>
        <p:nvSpPr>
          <p:cNvPr id="6" name="Content Placeholder 5"/>
          <p:cNvSpPr>
            <a:spLocks noGrp="1"/>
          </p:cNvSpPr>
          <p:nvPr>
            <p:ph idx="1"/>
          </p:nvPr>
        </p:nvSpPr>
        <p:spPr/>
        <p:txBody>
          <a:bodyPr>
            <a:normAutofit fontScale="92500" lnSpcReduction="20000"/>
          </a:bodyPr>
          <a:lstStyle/>
          <a:p>
            <a:pPr lvl="0"/>
            <a:r>
              <a:rPr lang="en-US" dirty="0" smtClean="0"/>
              <a:t>Home-delivered meals have many benefits in addition to improved nutrition</a:t>
            </a:r>
          </a:p>
          <a:p>
            <a:pPr lvl="1"/>
            <a:r>
              <a:rPr lang="en-US" dirty="0" smtClean="0"/>
              <a:t>Significant improvements in security and loneliness among individuals living alone</a:t>
            </a:r>
          </a:p>
          <a:p>
            <a:pPr lvl="1"/>
            <a:r>
              <a:rPr lang="en-US" dirty="0" smtClean="0"/>
              <a:t>Marginally significant difference in hospitalization rate</a:t>
            </a:r>
          </a:p>
          <a:p>
            <a:pPr lvl="1"/>
            <a:r>
              <a:rPr lang="en-US" dirty="0" smtClean="0"/>
              <a:t>Significant difference in rate of falls</a:t>
            </a:r>
          </a:p>
          <a:p>
            <a:pPr lvl="0"/>
            <a:r>
              <a:rPr lang="en-US" dirty="0" smtClean="0"/>
              <a:t>Benefits from daily-delivered meals greater than once-weekly delivered, frozen meals</a:t>
            </a:r>
          </a:p>
          <a:p>
            <a:pPr lvl="1"/>
            <a:r>
              <a:rPr lang="en-US" dirty="0" smtClean="0"/>
              <a:t>Significant improvements in loneliness, self-rated health, feelings of safety</a:t>
            </a:r>
          </a:p>
          <a:p>
            <a:pPr lvl="1"/>
            <a:r>
              <a:rPr lang="en-US" dirty="0" smtClean="0"/>
              <a:t>Significant  difference in rate of falls</a:t>
            </a:r>
            <a:endParaRPr lang="en-US" dirty="0"/>
          </a:p>
        </p:txBody>
      </p:sp>
    </p:spTree>
    <p:extLst>
      <p:ext uri="{BB962C8B-B14F-4D97-AF65-F5344CB8AC3E}">
        <p14:creationId xmlns:p14="http://schemas.microsoft.com/office/powerpoint/2010/main" val="1431695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Limitations</a:t>
            </a:r>
            <a:endParaRPr lang="en-US" dirty="0"/>
          </a:p>
        </p:txBody>
      </p:sp>
      <p:sp>
        <p:nvSpPr>
          <p:cNvPr id="6" name="Content Placeholder 5"/>
          <p:cNvSpPr>
            <a:spLocks noGrp="1"/>
          </p:cNvSpPr>
          <p:nvPr>
            <p:ph idx="1"/>
          </p:nvPr>
        </p:nvSpPr>
        <p:spPr/>
        <p:txBody>
          <a:bodyPr/>
          <a:lstStyle/>
          <a:p>
            <a:r>
              <a:rPr lang="en-US" dirty="0" smtClean="0"/>
              <a:t>Sample size (power)</a:t>
            </a:r>
          </a:p>
          <a:p>
            <a:r>
              <a:rPr lang="en-US" dirty="0" smtClean="0"/>
              <a:t>Once-weekly delivery in this study by Meals on Wheels programs were not comparable to the competitor model that drop-ships frozen meals </a:t>
            </a:r>
          </a:p>
          <a:p>
            <a:r>
              <a:rPr lang="en-US" dirty="0" smtClean="0"/>
              <a:t>Randomization and data collection by sites</a:t>
            </a:r>
          </a:p>
          <a:p>
            <a:r>
              <a:rPr lang="en-US" dirty="0" smtClean="0"/>
              <a:t>Findings are based on self-report </a:t>
            </a:r>
            <a:endParaRPr lang="en-US" dirty="0"/>
          </a:p>
        </p:txBody>
      </p:sp>
    </p:spTree>
    <p:extLst>
      <p:ext uri="{BB962C8B-B14F-4D97-AF65-F5344CB8AC3E}">
        <p14:creationId xmlns:p14="http://schemas.microsoft.com/office/powerpoint/2010/main" val="3783972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Than A Meal: Phase 2 - Ongoing</a:t>
            </a:r>
            <a:endParaRPr lang="en-US" dirty="0"/>
          </a:p>
        </p:txBody>
      </p:sp>
      <p:sp>
        <p:nvSpPr>
          <p:cNvPr id="3" name="Content Placeholder 2"/>
          <p:cNvSpPr>
            <a:spLocks noGrp="1"/>
          </p:cNvSpPr>
          <p:nvPr>
            <p:ph idx="1"/>
          </p:nvPr>
        </p:nvSpPr>
        <p:spPr/>
        <p:txBody>
          <a:bodyPr>
            <a:normAutofit/>
          </a:bodyPr>
          <a:lstStyle/>
          <a:p>
            <a:r>
              <a:rPr lang="en-US" dirty="0" smtClean="0"/>
              <a:t>Funded by Gary and Mary West Foundation (GMWF)</a:t>
            </a:r>
          </a:p>
          <a:p>
            <a:r>
              <a:rPr lang="en-US" dirty="0" smtClean="0"/>
              <a:t>Linking client records to Medicare Claims to examine differences in healthcare utilization and costs</a:t>
            </a:r>
          </a:p>
          <a:p>
            <a:pPr lvl="1"/>
            <a:r>
              <a:rPr lang="en-US" dirty="0" smtClean="0"/>
              <a:t>Hospitalization (all-cause and preventable)</a:t>
            </a:r>
          </a:p>
          <a:p>
            <a:pPr lvl="1"/>
            <a:r>
              <a:rPr lang="en-US" dirty="0" smtClean="0"/>
              <a:t>Emergency Department </a:t>
            </a:r>
            <a:r>
              <a:rPr lang="en-US" dirty="0"/>
              <a:t>v</a:t>
            </a:r>
            <a:r>
              <a:rPr lang="en-US" dirty="0" smtClean="0"/>
              <a:t>isits</a:t>
            </a:r>
          </a:p>
          <a:p>
            <a:pPr lvl="1"/>
            <a:r>
              <a:rPr lang="en-US" dirty="0" smtClean="0"/>
              <a:t>Nursing home placement</a:t>
            </a:r>
          </a:p>
          <a:p>
            <a:endParaRPr lang="en-US" dirty="0" smtClean="0"/>
          </a:p>
        </p:txBody>
      </p:sp>
    </p:spTree>
    <p:extLst>
      <p:ext uri="{BB962C8B-B14F-4D97-AF65-F5344CB8AC3E}">
        <p14:creationId xmlns:p14="http://schemas.microsoft.com/office/powerpoint/2010/main" val="1584133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3" name="Content Placeholder 2"/>
          <p:cNvSpPr>
            <a:spLocks noGrp="1"/>
          </p:cNvSpPr>
          <p:nvPr>
            <p:ph idx="1"/>
          </p:nvPr>
        </p:nvSpPr>
        <p:spPr/>
        <p:txBody>
          <a:bodyPr/>
          <a:lstStyle/>
          <a:p>
            <a:r>
              <a:rPr lang="en-US" dirty="0" smtClean="0"/>
              <a:t>15 programs across the country</a:t>
            </a:r>
          </a:p>
          <a:p>
            <a:r>
              <a:rPr lang="en-US" dirty="0" smtClean="0"/>
              <a:t>Client rosters 2010-2013 (38,000+ clients)</a:t>
            </a:r>
          </a:p>
          <a:p>
            <a:r>
              <a:rPr lang="en-US" dirty="0" smtClean="0"/>
              <a:t>Compare outcomes between daily and limited meal delivery</a:t>
            </a:r>
          </a:p>
          <a:p>
            <a:r>
              <a:rPr lang="en-US" dirty="0" smtClean="0"/>
              <a:t>Compare outcomes between meal recipients and propensity-matched controls</a:t>
            </a:r>
            <a:endParaRPr lang="en-US" dirty="0"/>
          </a:p>
        </p:txBody>
      </p:sp>
    </p:spTree>
    <p:extLst>
      <p:ext uri="{BB962C8B-B14F-4D97-AF65-F5344CB8AC3E}">
        <p14:creationId xmlns:p14="http://schemas.microsoft.com/office/powerpoint/2010/main" val="17695986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To Be Continued…</a:t>
            </a:r>
            <a:endParaRPr lang="en-US" dirty="0"/>
          </a:p>
        </p:txBody>
      </p:sp>
    </p:spTree>
    <p:extLst>
      <p:ext uri="{BB962C8B-B14F-4D97-AF65-F5344CB8AC3E}">
        <p14:creationId xmlns:p14="http://schemas.microsoft.com/office/powerpoint/2010/main" val="16064772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174"/>
            <a:ext cx="8229600" cy="1143000"/>
          </a:xfrm>
        </p:spPr>
        <p:txBody>
          <a:bodyPr>
            <a:normAutofit/>
          </a:bodyPr>
          <a:lstStyle/>
          <a:p>
            <a:r>
              <a:rPr lang="en-US" dirty="0" smtClean="0"/>
              <a:t>Acknowledgements</a:t>
            </a:r>
            <a:endParaRPr lang="en-US" dirty="0"/>
          </a:p>
        </p:txBody>
      </p:sp>
      <p:sp>
        <p:nvSpPr>
          <p:cNvPr id="4" name="Content Placeholder 3"/>
          <p:cNvSpPr>
            <a:spLocks noGrp="1"/>
          </p:cNvSpPr>
          <p:nvPr>
            <p:ph sz="half" idx="1"/>
          </p:nvPr>
        </p:nvSpPr>
        <p:spPr>
          <a:xfrm>
            <a:off x="745061" y="1600200"/>
            <a:ext cx="4038600" cy="5257800"/>
          </a:xfrm>
        </p:spPr>
        <p:txBody>
          <a:bodyPr>
            <a:noAutofit/>
          </a:bodyPr>
          <a:lstStyle/>
          <a:p>
            <a:pPr marL="0" indent="0">
              <a:buNone/>
            </a:pPr>
            <a:r>
              <a:rPr lang="en-US" sz="1800" dirty="0" smtClean="0"/>
              <a:t>Co-Investigators</a:t>
            </a:r>
          </a:p>
          <a:p>
            <a:r>
              <a:rPr lang="en-US" sz="1400" dirty="0" smtClean="0"/>
              <a:t>David </a:t>
            </a:r>
            <a:r>
              <a:rPr lang="en-US" sz="1400" dirty="0" err="1" smtClean="0"/>
              <a:t>Dosa</a:t>
            </a:r>
            <a:r>
              <a:rPr lang="en-US" sz="1400" dirty="0" smtClean="0"/>
              <a:t>, MD, MPH</a:t>
            </a:r>
          </a:p>
          <a:p>
            <a:r>
              <a:rPr lang="en-US" sz="1400" dirty="0" smtClean="0"/>
              <a:t>Pedro </a:t>
            </a:r>
            <a:r>
              <a:rPr lang="en-US" sz="1400" dirty="0" err="1" smtClean="0"/>
              <a:t>Gozalo</a:t>
            </a:r>
            <a:r>
              <a:rPr lang="en-US" sz="1400" dirty="0" smtClean="0"/>
              <a:t>, PhD</a:t>
            </a:r>
          </a:p>
          <a:p>
            <a:r>
              <a:rPr lang="en-US" sz="1400" dirty="0" smtClean="0"/>
              <a:t>Roee </a:t>
            </a:r>
            <a:r>
              <a:rPr lang="en-US" sz="1400" dirty="0" err="1" smtClean="0"/>
              <a:t>Gutman</a:t>
            </a:r>
            <a:r>
              <a:rPr lang="en-US" sz="1400" dirty="0" smtClean="0"/>
              <a:t>, PhD</a:t>
            </a:r>
          </a:p>
          <a:p>
            <a:r>
              <a:rPr lang="en-US" sz="1400" dirty="0" smtClean="0"/>
              <a:t>Vince </a:t>
            </a:r>
            <a:r>
              <a:rPr lang="en-US" sz="1400" dirty="0" err="1" smtClean="0"/>
              <a:t>Mor</a:t>
            </a:r>
            <a:r>
              <a:rPr lang="en-US" sz="1400" dirty="0" smtClean="0"/>
              <a:t>, PhD</a:t>
            </a:r>
          </a:p>
          <a:p>
            <a:pPr marL="0" indent="0">
              <a:buNone/>
            </a:pPr>
            <a:r>
              <a:rPr lang="en-US" sz="1800" dirty="0" smtClean="0"/>
              <a:t>Students</a:t>
            </a:r>
          </a:p>
          <a:p>
            <a:r>
              <a:rPr lang="en-US" sz="1400" dirty="0" err="1" smtClean="0"/>
              <a:t>Aderonke</a:t>
            </a:r>
            <a:r>
              <a:rPr lang="en-US" sz="1400" dirty="0" smtClean="0"/>
              <a:t> </a:t>
            </a:r>
            <a:r>
              <a:rPr lang="en-US" sz="1400" dirty="0" err="1" smtClean="0"/>
              <a:t>Ilegbusi</a:t>
            </a:r>
            <a:endParaRPr lang="en-US" sz="1400" dirty="0" smtClean="0"/>
          </a:p>
          <a:p>
            <a:r>
              <a:rPr lang="en-US" sz="1400" dirty="0" err="1" smtClean="0"/>
              <a:t>Mingyang</a:t>
            </a:r>
            <a:r>
              <a:rPr lang="en-US" sz="1400" dirty="0" smtClean="0"/>
              <a:t> Shan</a:t>
            </a:r>
          </a:p>
          <a:p>
            <a:r>
              <a:rPr lang="en-US" sz="1400" dirty="0" smtClean="0"/>
              <a:t>Raul </a:t>
            </a:r>
            <a:r>
              <a:rPr lang="en-US" sz="1400" dirty="0" err="1" smtClean="0"/>
              <a:t>Smego</a:t>
            </a:r>
            <a:endParaRPr lang="en-US" sz="1400" dirty="0" smtClean="0"/>
          </a:p>
          <a:p>
            <a:r>
              <a:rPr lang="en-US" sz="1400" dirty="0" err="1" smtClean="0"/>
              <a:t>Jinru</a:t>
            </a:r>
            <a:r>
              <a:rPr lang="en-US" sz="1400" dirty="0" smtClean="0"/>
              <a:t> Tao</a:t>
            </a:r>
          </a:p>
          <a:p>
            <a:pPr marL="0" indent="0">
              <a:buNone/>
            </a:pPr>
            <a:r>
              <a:rPr lang="en-US" sz="1800" dirty="0" smtClean="0"/>
              <a:t>Project Staff</a:t>
            </a:r>
          </a:p>
          <a:p>
            <a:r>
              <a:rPr lang="en-US" sz="1400" dirty="0"/>
              <a:t>Rajesh </a:t>
            </a:r>
            <a:r>
              <a:rPr lang="en-US" sz="1400" dirty="0" err="1"/>
              <a:t>Makenini</a:t>
            </a:r>
            <a:endParaRPr lang="en-US" sz="1400" dirty="0"/>
          </a:p>
          <a:p>
            <a:r>
              <a:rPr lang="en-US" sz="1400" dirty="0" smtClean="0"/>
              <a:t>Cindy Williams</a:t>
            </a:r>
          </a:p>
          <a:p>
            <a:pPr marL="0" indent="0">
              <a:buNone/>
            </a:pPr>
            <a:r>
              <a:rPr lang="en-US" sz="1800" dirty="0" smtClean="0"/>
              <a:t>Funders</a:t>
            </a:r>
            <a:endParaRPr lang="en-US" sz="1800" dirty="0"/>
          </a:p>
          <a:p>
            <a:r>
              <a:rPr lang="en-US" sz="1400" dirty="0" smtClean="0"/>
              <a:t>AARP Foundation</a:t>
            </a:r>
          </a:p>
          <a:p>
            <a:r>
              <a:rPr lang="en-US" sz="1400" dirty="0" smtClean="0"/>
              <a:t>Gary and Mary West Foundation</a:t>
            </a:r>
          </a:p>
        </p:txBody>
      </p:sp>
      <p:sp>
        <p:nvSpPr>
          <p:cNvPr id="5" name="Content Placeholder 4"/>
          <p:cNvSpPr>
            <a:spLocks noGrp="1"/>
          </p:cNvSpPr>
          <p:nvPr>
            <p:ph sz="half" idx="2"/>
          </p:nvPr>
        </p:nvSpPr>
        <p:spPr>
          <a:xfrm>
            <a:off x="4478870" y="1600200"/>
            <a:ext cx="4038600" cy="5037667"/>
          </a:xfrm>
        </p:spPr>
        <p:txBody>
          <a:bodyPr>
            <a:normAutofit fontScale="32500" lnSpcReduction="20000"/>
          </a:bodyPr>
          <a:lstStyle/>
          <a:p>
            <a:pPr marL="0" indent="0">
              <a:buNone/>
            </a:pPr>
            <a:r>
              <a:rPr lang="en-US" sz="5500" dirty="0" smtClean="0"/>
              <a:t>Community Partners</a:t>
            </a:r>
          </a:p>
          <a:p>
            <a:r>
              <a:rPr lang="en-US" sz="4300" dirty="0" smtClean="0"/>
              <a:t>Meals on Wheels America</a:t>
            </a:r>
          </a:p>
          <a:p>
            <a:r>
              <a:rPr lang="en-US" sz="4300" dirty="0" smtClean="0"/>
              <a:t>Meals on Wheels America Members</a:t>
            </a:r>
          </a:p>
          <a:p>
            <a:pPr lvl="1">
              <a:defRPr/>
            </a:pPr>
            <a:r>
              <a:rPr lang="en-US" sz="3000" dirty="0">
                <a:latin typeface="Helvetica" panose="020B0604020202020204" pitchFamily="34" charset="0"/>
                <a:cs typeface="Helvetica" panose="020B0604020202020204" pitchFamily="34" charset="0"/>
              </a:rPr>
              <a:t>Aging, Disability &amp; Transit Services of Rockingham County, </a:t>
            </a:r>
            <a:r>
              <a:rPr lang="en-US" sz="3000" dirty="0" smtClean="0">
                <a:latin typeface="Helvetica" panose="020B0604020202020204" pitchFamily="34" charset="0"/>
                <a:cs typeface="Helvetica" panose="020B0604020202020204" pitchFamily="34" charset="0"/>
              </a:rPr>
              <a:t>Reidsville</a:t>
            </a:r>
            <a:r>
              <a:rPr lang="en-US" sz="3000" dirty="0">
                <a:latin typeface="Helvetica" panose="020B0604020202020204" pitchFamily="34" charset="0"/>
                <a:cs typeface="Helvetica" panose="020B0604020202020204" pitchFamily="34" charset="0"/>
              </a:rPr>
              <a:t>, NC </a:t>
            </a:r>
          </a:p>
          <a:p>
            <a:pPr lvl="1">
              <a:defRPr/>
            </a:pPr>
            <a:r>
              <a:rPr lang="en-US" sz="3000" dirty="0">
                <a:latin typeface="Helvetica" panose="020B0604020202020204" pitchFamily="34" charset="0"/>
                <a:cs typeface="Helvetica" panose="020B0604020202020204" pitchFamily="34" charset="0"/>
              </a:rPr>
              <a:t>Athens Community Council on Aging, Athens, GA </a:t>
            </a:r>
            <a:endParaRPr lang="en-US" sz="3000" dirty="0" smtClean="0">
              <a:latin typeface="Helvetica" panose="020B0604020202020204" pitchFamily="34" charset="0"/>
              <a:cs typeface="Helvetica" panose="020B0604020202020204" pitchFamily="34" charset="0"/>
            </a:endParaRPr>
          </a:p>
          <a:p>
            <a:pPr lvl="1">
              <a:defRPr/>
            </a:pPr>
            <a:r>
              <a:rPr lang="en-US" sz="3000" dirty="0" smtClean="0">
                <a:latin typeface="Helvetica" panose="020B0604020202020204" pitchFamily="34" charset="0"/>
                <a:cs typeface="Helvetica" panose="020B0604020202020204" pitchFamily="34" charset="0"/>
              </a:rPr>
              <a:t>Broward </a:t>
            </a:r>
            <a:r>
              <a:rPr lang="en-US" sz="3000" dirty="0">
                <a:latin typeface="Helvetica" panose="020B0604020202020204" pitchFamily="34" charset="0"/>
                <a:cs typeface="Helvetica" panose="020B0604020202020204" pitchFamily="34" charset="0"/>
              </a:rPr>
              <a:t>Meals on Wheels, Plantation, FL </a:t>
            </a:r>
          </a:p>
          <a:p>
            <a:pPr lvl="1">
              <a:defRPr/>
            </a:pPr>
            <a:r>
              <a:rPr lang="en-US" sz="3000" dirty="0">
                <a:latin typeface="Helvetica" panose="020B0604020202020204" pitchFamily="34" charset="0"/>
                <a:cs typeface="Helvetica" panose="020B0604020202020204" pitchFamily="34" charset="0"/>
              </a:rPr>
              <a:t>Community </a:t>
            </a:r>
            <a:r>
              <a:rPr lang="en-US" sz="3000" dirty="0" smtClean="0">
                <a:latin typeface="Helvetica" panose="020B0604020202020204" pitchFamily="34" charset="0"/>
                <a:cs typeface="Helvetica" panose="020B0604020202020204" pitchFamily="34" charset="0"/>
              </a:rPr>
              <a:t>Meals, </a:t>
            </a:r>
            <a:r>
              <a:rPr lang="en-US" sz="3000" dirty="0">
                <a:latin typeface="Helvetica" panose="020B0604020202020204" pitchFamily="34" charset="0"/>
                <a:cs typeface="Helvetica" panose="020B0604020202020204" pitchFamily="34" charset="0"/>
              </a:rPr>
              <a:t>Houston, TX </a:t>
            </a:r>
          </a:p>
          <a:p>
            <a:pPr lvl="1">
              <a:defRPr/>
            </a:pPr>
            <a:r>
              <a:rPr lang="en-US" sz="3000" dirty="0">
                <a:latin typeface="Helvetica" panose="020B0604020202020204" pitchFamily="34" charset="0"/>
                <a:cs typeface="Helvetica" panose="020B0604020202020204" pitchFamily="34" charset="0"/>
              </a:rPr>
              <a:t>Interfaith Ministries for Greater Houston, Houston, TX </a:t>
            </a:r>
          </a:p>
          <a:p>
            <a:pPr lvl="1">
              <a:defRPr/>
            </a:pPr>
            <a:r>
              <a:rPr lang="en-US" sz="3000" dirty="0">
                <a:latin typeface="Helvetica" panose="020B0604020202020204" pitchFamily="34" charset="0"/>
                <a:cs typeface="Helvetica" panose="020B0604020202020204" pitchFamily="34" charset="0"/>
              </a:rPr>
              <a:t>Meals on Wheels of Ocean County, Lakewood, NJ </a:t>
            </a:r>
          </a:p>
          <a:p>
            <a:pPr lvl="1">
              <a:defRPr/>
            </a:pPr>
            <a:r>
              <a:rPr lang="en-US" sz="3000" dirty="0">
                <a:latin typeface="Helvetica" panose="020B0604020202020204" pitchFamily="34" charset="0"/>
                <a:cs typeface="Helvetica" panose="020B0604020202020204" pitchFamily="34" charset="0"/>
              </a:rPr>
              <a:t>Meals on Wheels of Rhode Island, Providence, RI </a:t>
            </a:r>
            <a:endParaRPr lang="en-US" sz="3000" dirty="0" smtClean="0">
              <a:latin typeface="Helvetica" panose="020B0604020202020204" pitchFamily="34" charset="0"/>
              <a:cs typeface="Helvetica" panose="020B0604020202020204" pitchFamily="34" charset="0"/>
            </a:endParaRPr>
          </a:p>
          <a:p>
            <a:pPr lvl="1">
              <a:defRPr/>
            </a:pPr>
            <a:r>
              <a:rPr lang="en-US" sz="3000" dirty="0"/>
              <a:t>Putnam County Senior Citizens </a:t>
            </a:r>
            <a:r>
              <a:rPr lang="en-US" sz="3000" dirty="0" smtClean="0"/>
              <a:t>Center, Unionville, MD</a:t>
            </a:r>
            <a:endParaRPr lang="en-US" sz="3000" dirty="0" smtClean="0">
              <a:latin typeface="Helvetica" panose="020B0604020202020204" pitchFamily="34" charset="0"/>
              <a:cs typeface="Helvetica" panose="020B0604020202020204" pitchFamily="34" charset="0"/>
            </a:endParaRPr>
          </a:p>
          <a:p>
            <a:pPr lvl="1">
              <a:defRPr/>
            </a:pPr>
            <a:r>
              <a:rPr lang="en-US" sz="3000" dirty="0"/>
              <a:t>Meals on Wheels of Tarrant County </a:t>
            </a:r>
            <a:r>
              <a:rPr lang="en-US" sz="3000" dirty="0" smtClean="0"/>
              <a:t>, Fort Worth, TX</a:t>
            </a:r>
          </a:p>
          <a:p>
            <a:pPr lvl="1">
              <a:defRPr/>
            </a:pPr>
            <a:r>
              <a:rPr lang="en-US" sz="3000" dirty="0"/>
              <a:t>The Heritage Area Agency on </a:t>
            </a:r>
            <a:r>
              <a:rPr lang="en-US" sz="3000" dirty="0" smtClean="0"/>
              <a:t>Aging, Cedar Rapids, IA</a:t>
            </a:r>
            <a:endParaRPr lang="en-US" sz="3000" dirty="0">
              <a:latin typeface="Helvetica" panose="020B0604020202020204" pitchFamily="34" charset="0"/>
              <a:cs typeface="Helvetica" panose="020B0604020202020204" pitchFamily="34" charset="0"/>
            </a:endParaRPr>
          </a:p>
          <a:p>
            <a:pPr lvl="1">
              <a:defRPr/>
            </a:pPr>
            <a:r>
              <a:rPr lang="en-US" sz="3000" dirty="0">
                <a:latin typeface="Helvetica" panose="020B0604020202020204" pitchFamily="34" charset="0"/>
                <a:cs typeface="Helvetica" panose="020B0604020202020204" pitchFamily="34" charset="0"/>
              </a:rPr>
              <a:t>VNA Meals on Wheels, Dallas, </a:t>
            </a:r>
            <a:r>
              <a:rPr lang="en-US" sz="3000" dirty="0" smtClean="0">
                <a:latin typeface="Helvetica" panose="020B0604020202020204" pitchFamily="34" charset="0"/>
                <a:cs typeface="Helvetica" panose="020B0604020202020204" pitchFamily="34" charset="0"/>
              </a:rPr>
              <a:t>TX</a:t>
            </a:r>
          </a:p>
          <a:p>
            <a:pPr lvl="1">
              <a:defRPr/>
            </a:pPr>
            <a:r>
              <a:rPr lang="en-US" sz="3000" dirty="0" smtClean="0">
                <a:latin typeface="Helvetica" panose="020B0604020202020204" pitchFamily="34" charset="0"/>
                <a:cs typeface="Helvetica" panose="020B0604020202020204" pitchFamily="34" charset="0"/>
              </a:rPr>
              <a:t>Open Hand, Atlanta, GA</a:t>
            </a:r>
          </a:p>
          <a:p>
            <a:pPr lvl="1">
              <a:defRPr/>
            </a:pPr>
            <a:r>
              <a:rPr lang="en-US" sz="3000" dirty="0"/>
              <a:t>Guernsey County Senior Citizens Center, Inc. Cambridge, OH </a:t>
            </a:r>
            <a:endParaRPr lang="en-US" sz="3000" dirty="0" smtClean="0"/>
          </a:p>
          <a:p>
            <a:pPr lvl="1">
              <a:defRPr/>
            </a:pPr>
            <a:r>
              <a:rPr lang="en-US" sz="3000" dirty="0" smtClean="0"/>
              <a:t>Western </a:t>
            </a:r>
            <a:r>
              <a:rPr lang="en-US" sz="3000" dirty="0"/>
              <a:t>South Dakota Senior Services, Inc. Rapid City, SD </a:t>
            </a:r>
            <a:endParaRPr lang="en-US" sz="3000" dirty="0" smtClean="0"/>
          </a:p>
          <a:p>
            <a:pPr lvl="1">
              <a:defRPr/>
            </a:pPr>
            <a:r>
              <a:rPr lang="en-US" sz="3000" dirty="0" smtClean="0"/>
              <a:t>Meals </a:t>
            </a:r>
            <a:r>
              <a:rPr lang="en-US" sz="3000" dirty="0"/>
              <a:t>on Wheels of Lancaster, Inc. Lancaster, PA </a:t>
            </a:r>
            <a:endParaRPr lang="en-US" sz="3000" dirty="0" smtClean="0">
              <a:latin typeface="Helvetica" panose="020B0604020202020204" pitchFamily="34" charset="0"/>
              <a:cs typeface="Helvetica" panose="020B0604020202020204" pitchFamily="34" charset="0"/>
            </a:endParaRPr>
          </a:p>
          <a:p>
            <a:pPr lvl="1">
              <a:defRPr/>
            </a:pPr>
            <a:r>
              <a:rPr lang="en-US" sz="3000" dirty="0"/>
              <a:t>Chapel Hill-Carrboro Meals on </a:t>
            </a:r>
            <a:r>
              <a:rPr lang="en-US" sz="3000" dirty="0" smtClean="0"/>
              <a:t>Wheels, Chapel Hill, NC</a:t>
            </a:r>
            <a:endParaRPr lang="en-US" sz="3000" dirty="0" smtClean="0">
              <a:latin typeface="Helvetica" panose="020B0604020202020204" pitchFamily="34" charset="0"/>
              <a:cs typeface="Helvetica" panose="020B0604020202020204" pitchFamily="34" charset="0"/>
            </a:endParaRPr>
          </a:p>
          <a:p>
            <a:pPr lvl="1">
              <a:defRPr/>
            </a:pPr>
            <a:r>
              <a:rPr lang="en-US" sz="3000" dirty="0"/>
              <a:t>Meals on Wheels of Greater San Diego, Inc</a:t>
            </a:r>
            <a:r>
              <a:rPr lang="en-US" sz="3000" dirty="0" smtClean="0"/>
              <a:t>., San Diego, CA</a:t>
            </a:r>
          </a:p>
          <a:p>
            <a:pPr lvl="1">
              <a:defRPr/>
            </a:pPr>
            <a:r>
              <a:rPr lang="en-US" sz="3000" dirty="0" err="1" smtClean="0"/>
              <a:t>Riversiide</a:t>
            </a:r>
            <a:r>
              <a:rPr lang="en-US" sz="3000" dirty="0" smtClean="0"/>
              <a:t> MOW, Riverside, CA</a:t>
            </a:r>
          </a:p>
          <a:p>
            <a:pPr lvl="1"/>
            <a:r>
              <a:rPr lang="en-US" sz="3000" dirty="0" smtClean="0"/>
              <a:t>Doc Services, Inc., Miami, OK</a:t>
            </a:r>
          </a:p>
          <a:p>
            <a:pPr lvl="1"/>
            <a:r>
              <a:rPr lang="en-US" sz="3000" dirty="0"/>
              <a:t>Meals on Wheels of Shawnee and Jefferson Counties, Inc. Topeka</a:t>
            </a:r>
            <a:r>
              <a:rPr lang="en-US" sz="3000" dirty="0" smtClean="0"/>
              <a:t>, KS</a:t>
            </a:r>
          </a:p>
        </p:txBody>
      </p:sp>
    </p:spTree>
    <p:extLst>
      <p:ext uri="{BB962C8B-B14F-4D97-AF65-F5344CB8AC3E}">
        <p14:creationId xmlns:p14="http://schemas.microsoft.com/office/powerpoint/2010/main" val="32674957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2513542"/>
            <a:ext cx="7772400" cy="1362075"/>
          </a:xfrm>
        </p:spPr>
        <p:txBody>
          <a:bodyPr/>
          <a:lstStyle/>
          <a:p>
            <a:pPr algn="ctr"/>
            <a:r>
              <a:rPr lang="en-US" dirty="0" smtClean="0"/>
              <a:t>Thank  you!</a:t>
            </a:r>
            <a:endParaRPr lang="en-US" dirty="0"/>
          </a:p>
        </p:txBody>
      </p:sp>
      <p:sp>
        <p:nvSpPr>
          <p:cNvPr id="8" name="Text Placeholder 7"/>
          <p:cNvSpPr>
            <a:spLocks noGrp="1"/>
          </p:cNvSpPr>
          <p:nvPr>
            <p:ph type="body" idx="1"/>
          </p:nvPr>
        </p:nvSpPr>
        <p:spPr>
          <a:xfrm>
            <a:off x="722313" y="2328863"/>
            <a:ext cx="7772400" cy="1500187"/>
          </a:xfrm>
        </p:spPr>
        <p:txBody>
          <a:bodyPr/>
          <a:lstStyle/>
          <a:p>
            <a:pPr algn="ctr"/>
            <a:r>
              <a:rPr lang="en-US" dirty="0" err="1" smtClean="0"/>
              <a:t>Kali_Thomas@Brown.edu</a:t>
            </a:r>
            <a:endParaRPr lang="en-US" dirty="0"/>
          </a:p>
        </p:txBody>
      </p:sp>
    </p:spTree>
    <p:extLst>
      <p:ext uri="{BB962C8B-B14F-4D97-AF65-F5344CB8AC3E}">
        <p14:creationId xmlns:p14="http://schemas.microsoft.com/office/powerpoint/2010/main" val="38249627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Waiting lists: </a:t>
            </a:r>
            <a:br>
              <a:rPr lang="en-US" dirty="0" smtClean="0"/>
            </a:br>
            <a:r>
              <a:rPr lang="en-US" dirty="0" smtClean="0"/>
              <a:t>practice and policy implications</a:t>
            </a:r>
            <a:endParaRPr lang="en-US" dirty="0"/>
          </a:p>
        </p:txBody>
      </p:sp>
      <p:sp>
        <p:nvSpPr>
          <p:cNvPr id="7" name="Text Placeholder 6"/>
          <p:cNvSpPr>
            <a:spLocks noGrp="1"/>
          </p:cNvSpPr>
          <p:nvPr>
            <p:ph type="body" sz="quarter" idx="10"/>
          </p:nvPr>
        </p:nvSpPr>
        <p:spPr/>
        <p:txBody>
          <a:bodyPr/>
          <a:lstStyle/>
          <a:p>
            <a:r>
              <a:rPr lang="en-US" dirty="0" smtClean="0"/>
              <a:t>Uche Akobundu, PhD, RD</a:t>
            </a:r>
          </a:p>
          <a:p>
            <a:r>
              <a:rPr lang="en-US" dirty="0" smtClean="0"/>
              <a:t>March 23, 2016</a:t>
            </a:r>
            <a:endParaRPr lang="en-US" dirty="0"/>
          </a:p>
        </p:txBody>
      </p:sp>
      <p:sp>
        <p:nvSpPr>
          <p:cNvPr id="4" name="Date Placeholder 3"/>
          <p:cNvSpPr>
            <a:spLocks noGrp="1"/>
          </p:cNvSpPr>
          <p:nvPr>
            <p:ph type="dt" sz="half" idx="4294967295"/>
          </p:nvPr>
        </p:nvSpPr>
        <p:spPr>
          <a:xfrm>
            <a:off x="6796088" y="6270625"/>
            <a:ext cx="2347912" cy="317500"/>
          </a:xfrm>
        </p:spPr>
        <p:txBody>
          <a:bodyPr/>
          <a:lstStyle/>
          <a:p>
            <a:fld id="{E0AD9BE7-A808-4E3E-BD95-3641B5CC59BB}" type="datetime1">
              <a:rPr lang="en-US" altLang="en-US" smtClean="0">
                <a:solidFill>
                  <a:srgbClr val="003952"/>
                </a:solidFill>
              </a:rPr>
              <a:pPr/>
              <a:t>3/24/2016</a:t>
            </a:fld>
            <a:endParaRPr lang="en-US" altLang="en-US">
              <a:solidFill>
                <a:srgbClr val="003952"/>
              </a:solidFill>
            </a:endParaRPr>
          </a:p>
        </p:txBody>
      </p:sp>
      <p:sp>
        <p:nvSpPr>
          <p:cNvPr id="5" name="Slide Number Placeholder 4"/>
          <p:cNvSpPr>
            <a:spLocks noGrp="1"/>
          </p:cNvSpPr>
          <p:nvPr>
            <p:ph type="sldNum" sz="quarter" idx="4294967295"/>
          </p:nvPr>
        </p:nvSpPr>
        <p:spPr>
          <a:xfrm>
            <a:off x="6796088" y="6588125"/>
            <a:ext cx="2347912" cy="255588"/>
          </a:xfrm>
        </p:spPr>
        <p:txBody>
          <a:bodyPr/>
          <a:lstStyle/>
          <a:p>
            <a:fld id="{FF2C04FA-C729-4499-A591-701E82D1DCF5}" type="slidenum">
              <a:rPr lang="en-US" altLang="en-US" smtClean="0">
                <a:solidFill>
                  <a:srgbClr val="003952"/>
                </a:solidFill>
              </a:rPr>
              <a:pPr/>
              <a:t>37</a:t>
            </a:fld>
            <a:endParaRPr lang="en-US" altLang="en-US">
              <a:solidFill>
                <a:srgbClr val="003952"/>
              </a:solidFill>
            </a:endParaRPr>
          </a:p>
        </p:txBody>
      </p:sp>
    </p:spTree>
    <p:extLst>
      <p:ext uri="{BB962C8B-B14F-4D97-AF65-F5344CB8AC3E}">
        <p14:creationId xmlns:p14="http://schemas.microsoft.com/office/powerpoint/2010/main" val="29575374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Waiting lists: policy &amp; practice implications</a:t>
            </a:r>
            <a:endParaRPr lang="en-US" dirty="0"/>
          </a:p>
        </p:txBody>
      </p:sp>
      <p:sp>
        <p:nvSpPr>
          <p:cNvPr id="3" name="Content Placeholder 2"/>
          <p:cNvSpPr>
            <a:spLocks noGrp="1"/>
          </p:cNvSpPr>
          <p:nvPr>
            <p:ph idx="1"/>
          </p:nvPr>
        </p:nvSpPr>
        <p:spPr>
          <a:xfrm>
            <a:off x="685800" y="1084943"/>
            <a:ext cx="8215314" cy="5041221"/>
          </a:xfrm>
        </p:spPr>
        <p:txBody>
          <a:bodyPr/>
          <a:lstStyle/>
          <a:p>
            <a:pPr marL="0" indent="0">
              <a:buNone/>
            </a:pPr>
            <a:r>
              <a:rPr lang="en-US" b="1" dirty="0" smtClean="0"/>
              <a:t>Some Frequently Asked Questions</a:t>
            </a:r>
          </a:p>
          <a:p>
            <a:pPr marL="0" indent="0">
              <a:buNone/>
            </a:pPr>
            <a:endParaRPr lang="en-US" b="1" dirty="0" smtClean="0"/>
          </a:p>
          <a:p>
            <a:r>
              <a:rPr lang="en-US" dirty="0"/>
              <a:t>What is a waiting list?</a:t>
            </a:r>
          </a:p>
          <a:p>
            <a:endParaRPr lang="en-US" dirty="0" smtClean="0"/>
          </a:p>
          <a:p>
            <a:r>
              <a:rPr lang="en-US" dirty="0" smtClean="0"/>
              <a:t>Why are there waiting lists?</a:t>
            </a:r>
          </a:p>
          <a:p>
            <a:endParaRPr lang="en-US" dirty="0" smtClean="0"/>
          </a:p>
          <a:p>
            <a:r>
              <a:rPr lang="en-US" dirty="0" smtClean="0"/>
              <a:t>Who is placed on a waiting list?</a:t>
            </a:r>
          </a:p>
          <a:p>
            <a:endParaRPr lang="en-US" dirty="0" smtClean="0"/>
          </a:p>
          <a:p>
            <a:r>
              <a:rPr lang="en-US" dirty="0" smtClean="0"/>
              <a:t>How many programs have waiting lists?</a:t>
            </a:r>
          </a:p>
          <a:p>
            <a:endParaRPr lang="en-US" dirty="0"/>
          </a:p>
          <a:p>
            <a:endParaRPr lang="en-US" dirty="0"/>
          </a:p>
        </p:txBody>
      </p:sp>
      <p:sp>
        <p:nvSpPr>
          <p:cNvPr id="4" name="Date Placeholder 3"/>
          <p:cNvSpPr>
            <a:spLocks noGrp="1"/>
          </p:cNvSpPr>
          <p:nvPr>
            <p:ph type="dt" sz="half" idx="10"/>
          </p:nvPr>
        </p:nvSpPr>
        <p:spPr/>
        <p:txBody>
          <a:bodyPr/>
          <a:lstStyle/>
          <a:p>
            <a:fld id="{E0AD9BE7-A808-4E3E-BD95-3641B5CC59BB}" type="datetime1">
              <a:rPr lang="en-US" altLang="en-US" smtClean="0">
                <a:solidFill>
                  <a:srgbClr val="003952"/>
                </a:solidFill>
              </a:rPr>
              <a:pPr/>
              <a:t>3/24/2016</a:t>
            </a:fld>
            <a:endParaRPr lang="en-US" altLang="en-US">
              <a:solidFill>
                <a:srgbClr val="003952"/>
              </a:solidFill>
            </a:endParaRPr>
          </a:p>
        </p:txBody>
      </p:sp>
      <p:sp>
        <p:nvSpPr>
          <p:cNvPr id="5" name="Slide Number Placeholder 4"/>
          <p:cNvSpPr>
            <a:spLocks noGrp="1"/>
          </p:cNvSpPr>
          <p:nvPr>
            <p:ph type="sldNum" sz="quarter" idx="11"/>
          </p:nvPr>
        </p:nvSpPr>
        <p:spPr/>
        <p:txBody>
          <a:bodyPr/>
          <a:lstStyle/>
          <a:p>
            <a:fld id="{FF2C04FA-C729-4499-A591-701E82D1DCF5}" type="slidenum">
              <a:rPr lang="en-US" altLang="en-US" smtClean="0">
                <a:solidFill>
                  <a:srgbClr val="003952"/>
                </a:solidFill>
              </a:rPr>
              <a:pPr/>
              <a:t>38</a:t>
            </a:fld>
            <a:endParaRPr lang="en-US" altLang="en-US">
              <a:solidFill>
                <a:srgbClr val="003952"/>
              </a:solidFill>
            </a:endParaRPr>
          </a:p>
        </p:txBody>
      </p:sp>
    </p:spTree>
    <p:extLst>
      <p:ext uri="{BB962C8B-B14F-4D97-AF65-F5344CB8AC3E}">
        <p14:creationId xmlns:p14="http://schemas.microsoft.com/office/powerpoint/2010/main" val="38197167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Why are there waiting lists?</a:t>
            </a:r>
            <a:endParaRPr lang="en-US" dirty="0"/>
          </a:p>
        </p:txBody>
      </p:sp>
      <p:sp>
        <p:nvSpPr>
          <p:cNvPr id="8" name="Content Placeholder 7"/>
          <p:cNvSpPr>
            <a:spLocks noGrp="1"/>
          </p:cNvSpPr>
          <p:nvPr>
            <p:ph idx="1"/>
          </p:nvPr>
        </p:nvSpPr>
        <p:spPr/>
        <p:txBody>
          <a:bodyPr/>
          <a:lstStyle/>
          <a:p>
            <a:r>
              <a:rPr lang="en-US" dirty="0"/>
              <a:t>Thousands of seniors are currently waiting to receive Meals on Wheels </a:t>
            </a:r>
            <a:r>
              <a:rPr lang="en-US" dirty="0" smtClean="0"/>
              <a:t>nationwide. </a:t>
            </a:r>
          </a:p>
          <a:p>
            <a:r>
              <a:rPr lang="en-US" dirty="0" smtClean="0"/>
              <a:t>Declining </a:t>
            </a:r>
            <a:r>
              <a:rPr lang="en-US" dirty="0"/>
              <a:t>federal funding through the Older Americans Act, cuts in state and local grants, stagnant private funding and rising food, transportation and operational costs all have led to a growing gap between those served and those in need. </a:t>
            </a:r>
            <a:endParaRPr lang="en-US" dirty="0" smtClean="0"/>
          </a:p>
          <a:p>
            <a:r>
              <a:rPr lang="en-US" dirty="0" smtClean="0"/>
              <a:t>With </a:t>
            </a:r>
            <a:r>
              <a:rPr lang="en-US" dirty="0"/>
              <a:t>the senior population set to double by 2050, </a:t>
            </a:r>
            <a:r>
              <a:rPr lang="en-US" dirty="0" smtClean="0"/>
              <a:t>Meals on Wheels America felt is was important to act now to shine a light on this issue.</a:t>
            </a:r>
            <a:endParaRPr lang="en-US" dirty="0"/>
          </a:p>
        </p:txBody>
      </p:sp>
      <p:sp>
        <p:nvSpPr>
          <p:cNvPr id="5" name="Date Placeholder 4"/>
          <p:cNvSpPr>
            <a:spLocks noGrp="1"/>
          </p:cNvSpPr>
          <p:nvPr>
            <p:ph type="dt" sz="half" idx="10"/>
          </p:nvPr>
        </p:nvSpPr>
        <p:spPr/>
        <p:txBody>
          <a:bodyPr/>
          <a:lstStyle/>
          <a:p>
            <a:fld id="{2B97AAF5-7679-4C5D-9E8B-384DD75FEF77}" type="datetime1">
              <a:rPr lang="en-US" altLang="en-US" smtClean="0">
                <a:solidFill>
                  <a:srgbClr val="003952"/>
                </a:solidFill>
              </a:rPr>
              <a:pPr/>
              <a:t>3/24/2016</a:t>
            </a:fld>
            <a:endParaRPr lang="en-US" altLang="en-US">
              <a:solidFill>
                <a:srgbClr val="003952"/>
              </a:solidFill>
            </a:endParaRPr>
          </a:p>
        </p:txBody>
      </p:sp>
      <p:sp>
        <p:nvSpPr>
          <p:cNvPr id="6" name="Slide Number Placeholder 5"/>
          <p:cNvSpPr>
            <a:spLocks noGrp="1"/>
          </p:cNvSpPr>
          <p:nvPr>
            <p:ph type="sldNum" sz="quarter" idx="11"/>
          </p:nvPr>
        </p:nvSpPr>
        <p:spPr/>
        <p:txBody>
          <a:bodyPr/>
          <a:lstStyle/>
          <a:p>
            <a:fld id="{4BFB89F7-1609-49B9-AB9F-BFB4F5779BAE}" type="slidenum">
              <a:rPr lang="en-US" altLang="en-US" smtClean="0">
                <a:solidFill>
                  <a:srgbClr val="003952"/>
                </a:solidFill>
              </a:rPr>
              <a:pPr/>
              <a:t>39</a:t>
            </a:fld>
            <a:endParaRPr lang="en-US" altLang="en-US">
              <a:solidFill>
                <a:srgbClr val="003952"/>
              </a:solidFill>
            </a:endParaRPr>
          </a:p>
        </p:txBody>
      </p:sp>
    </p:spTree>
    <p:extLst>
      <p:ext uri="{BB962C8B-B14F-4D97-AF65-F5344CB8AC3E}">
        <p14:creationId xmlns:p14="http://schemas.microsoft.com/office/powerpoint/2010/main" val="1249763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Than A Meal” Study</a:t>
            </a:r>
            <a:endParaRPr lang="en-US" dirty="0"/>
          </a:p>
        </p:txBody>
      </p:sp>
      <p:sp>
        <p:nvSpPr>
          <p:cNvPr id="3" name="Content Placeholder 2"/>
          <p:cNvSpPr>
            <a:spLocks noGrp="1"/>
          </p:cNvSpPr>
          <p:nvPr>
            <p:ph idx="1"/>
          </p:nvPr>
        </p:nvSpPr>
        <p:spPr>
          <a:xfrm>
            <a:off x="457200" y="1600200"/>
            <a:ext cx="8229600" cy="3987799"/>
          </a:xfrm>
        </p:spPr>
        <p:txBody>
          <a:bodyPr>
            <a:normAutofit fontScale="92500" lnSpcReduction="20000"/>
          </a:bodyPr>
          <a:lstStyle/>
          <a:p>
            <a:r>
              <a:rPr lang="en-US" dirty="0" smtClean="0"/>
              <a:t>Pilot funded by AARP Foundation </a:t>
            </a:r>
          </a:p>
          <a:p>
            <a:r>
              <a:rPr lang="en-US" dirty="0" smtClean="0"/>
              <a:t>Study Aims</a:t>
            </a:r>
          </a:p>
          <a:p>
            <a:pPr lvl="1"/>
            <a:r>
              <a:rPr lang="en-US" dirty="0" smtClean="0"/>
              <a:t>Aim 1. Characterize seniors on waiting lists for HDM</a:t>
            </a:r>
          </a:p>
          <a:p>
            <a:pPr lvl="1"/>
            <a:r>
              <a:rPr lang="en-US" dirty="0" smtClean="0"/>
              <a:t>Aim 2. Evaluate </a:t>
            </a:r>
            <a:r>
              <a:rPr lang="en-US" dirty="0"/>
              <a:t>the impact of </a:t>
            </a:r>
            <a:r>
              <a:rPr lang="en-US" dirty="0" smtClean="0"/>
              <a:t>HDMs</a:t>
            </a:r>
            <a:endParaRPr lang="en-US" dirty="0"/>
          </a:p>
          <a:p>
            <a:pPr lvl="1"/>
            <a:r>
              <a:rPr lang="en-US" dirty="0" smtClean="0"/>
              <a:t>Aim 3. Evaluate </a:t>
            </a:r>
            <a:r>
              <a:rPr lang="en-US" dirty="0"/>
              <a:t>the comparative effectiveness of meal delivery </a:t>
            </a:r>
            <a:r>
              <a:rPr lang="en-US" dirty="0" smtClean="0"/>
              <a:t>method</a:t>
            </a:r>
          </a:p>
          <a:p>
            <a:r>
              <a:rPr lang="en-US" dirty="0" smtClean="0"/>
              <a:t>Secondary Goals</a:t>
            </a:r>
          </a:p>
          <a:p>
            <a:pPr lvl="1"/>
            <a:r>
              <a:rPr lang="en-US" dirty="0" smtClean="0"/>
              <a:t>Practicality of conducting RCT with this population</a:t>
            </a:r>
          </a:p>
          <a:p>
            <a:pPr lvl="1"/>
            <a:r>
              <a:rPr lang="en-US" dirty="0" smtClean="0"/>
              <a:t>Refine methods for larger scale evaluation</a:t>
            </a:r>
          </a:p>
        </p:txBody>
      </p:sp>
      <p:pic>
        <p:nvPicPr>
          <p:cNvPr id="6" name="Picture 5" descr="Screen Shot 2016-02-29 at 6.35.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468" y="5407581"/>
            <a:ext cx="5029199" cy="1298022"/>
          </a:xfrm>
          <a:prstGeom prst="rect">
            <a:avLst/>
          </a:prstGeom>
        </p:spPr>
      </p:pic>
    </p:spTree>
    <p:extLst>
      <p:ext uri="{BB962C8B-B14F-4D97-AF65-F5344CB8AC3E}">
        <p14:creationId xmlns:p14="http://schemas.microsoft.com/office/powerpoint/2010/main" val="16463701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Waiting lists: policy &amp; practice implications</a:t>
            </a:r>
          </a:p>
        </p:txBody>
      </p:sp>
      <p:sp>
        <p:nvSpPr>
          <p:cNvPr id="3" name="Content Placeholder 2"/>
          <p:cNvSpPr>
            <a:spLocks noGrp="1"/>
          </p:cNvSpPr>
          <p:nvPr>
            <p:ph idx="1"/>
          </p:nvPr>
        </p:nvSpPr>
        <p:spPr/>
        <p:txBody>
          <a:bodyPr/>
          <a:lstStyle/>
          <a:p>
            <a:pPr marL="0" indent="0">
              <a:buNone/>
            </a:pPr>
            <a:r>
              <a:rPr lang="en-US" b="1" dirty="0" smtClean="0"/>
              <a:t>Practice </a:t>
            </a:r>
            <a:r>
              <a:rPr lang="en-US" b="1" dirty="0"/>
              <a:t>Implications</a:t>
            </a:r>
          </a:p>
          <a:p>
            <a:r>
              <a:rPr lang="en-US" i="1" dirty="0"/>
              <a:t>Challenges</a:t>
            </a:r>
            <a:r>
              <a:rPr lang="en-US" dirty="0"/>
              <a:t>:</a:t>
            </a:r>
          </a:p>
          <a:p>
            <a:pPr lvl="1"/>
            <a:r>
              <a:rPr lang="en-US" dirty="0"/>
              <a:t>Inability to provide timely, preventive nutrition services to those in need</a:t>
            </a:r>
          </a:p>
          <a:p>
            <a:pPr lvl="1"/>
            <a:r>
              <a:rPr lang="en-US" dirty="0"/>
              <a:t>Waiting list management – assessment, prioritization</a:t>
            </a:r>
          </a:p>
          <a:p>
            <a:endParaRPr lang="en-US" i="1" dirty="0" smtClean="0"/>
          </a:p>
          <a:p>
            <a:r>
              <a:rPr lang="en-US" i="1" dirty="0" smtClean="0"/>
              <a:t>Opportunities</a:t>
            </a:r>
            <a:r>
              <a:rPr lang="en-US" dirty="0" smtClean="0"/>
              <a:t>:</a:t>
            </a:r>
            <a:endParaRPr lang="en-US" dirty="0"/>
          </a:p>
          <a:p>
            <a:pPr lvl="1"/>
            <a:r>
              <a:rPr lang="en-US" dirty="0" smtClean="0"/>
              <a:t>Advocacy </a:t>
            </a:r>
            <a:r>
              <a:rPr lang="en-US" dirty="0"/>
              <a:t>–</a:t>
            </a:r>
            <a:r>
              <a:rPr lang="en-US" dirty="0" smtClean="0"/>
              <a:t> #</a:t>
            </a:r>
            <a:r>
              <a:rPr lang="en-US" dirty="0" err="1" smtClean="0"/>
              <a:t>SeniorsCantWait</a:t>
            </a:r>
            <a:r>
              <a:rPr lang="en-US" dirty="0" smtClean="0"/>
              <a:t> Campaign</a:t>
            </a:r>
          </a:p>
          <a:p>
            <a:pPr lvl="1"/>
            <a:r>
              <a:rPr lang="en-US" dirty="0" smtClean="0"/>
              <a:t>Research – MTAM &amp; Randomized Controlled Trial design</a:t>
            </a:r>
            <a:endParaRPr lang="en-US" dirty="0"/>
          </a:p>
          <a:p>
            <a:pPr lvl="1"/>
            <a:r>
              <a:rPr lang="en-US" dirty="0" smtClean="0"/>
              <a:t>Service Expansion – Stakeholder &amp; </a:t>
            </a:r>
            <a:r>
              <a:rPr lang="en-US" dirty="0" err="1" smtClean="0"/>
              <a:t>payor</a:t>
            </a:r>
            <a:r>
              <a:rPr lang="en-US" dirty="0" smtClean="0"/>
              <a:t> partnerships</a:t>
            </a:r>
          </a:p>
          <a:p>
            <a:pPr lvl="1"/>
            <a:r>
              <a:rPr lang="en-US" dirty="0" smtClean="0"/>
              <a:t>Volunteers &amp; Community – Opportunities for engagement </a:t>
            </a:r>
          </a:p>
        </p:txBody>
      </p:sp>
      <p:sp>
        <p:nvSpPr>
          <p:cNvPr id="4" name="Date Placeholder 3"/>
          <p:cNvSpPr>
            <a:spLocks noGrp="1"/>
          </p:cNvSpPr>
          <p:nvPr>
            <p:ph type="dt" sz="half" idx="10"/>
          </p:nvPr>
        </p:nvSpPr>
        <p:spPr/>
        <p:txBody>
          <a:bodyPr/>
          <a:lstStyle/>
          <a:p>
            <a:fld id="{E0AD9BE7-A808-4E3E-BD95-3641B5CC59BB}" type="datetime1">
              <a:rPr lang="en-US" altLang="en-US" smtClean="0">
                <a:solidFill>
                  <a:srgbClr val="003952"/>
                </a:solidFill>
              </a:rPr>
              <a:pPr/>
              <a:t>3/24/2016</a:t>
            </a:fld>
            <a:endParaRPr lang="en-US" altLang="en-US">
              <a:solidFill>
                <a:srgbClr val="003952"/>
              </a:solidFill>
            </a:endParaRPr>
          </a:p>
        </p:txBody>
      </p:sp>
      <p:sp>
        <p:nvSpPr>
          <p:cNvPr id="5" name="Slide Number Placeholder 4"/>
          <p:cNvSpPr>
            <a:spLocks noGrp="1"/>
          </p:cNvSpPr>
          <p:nvPr>
            <p:ph type="sldNum" sz="quarter" idx="11"/>
          </p:nvPr>
        </p:nvSpPr>
        <p:spPr/>
        <p:txBody>
          <a:bodyPr/>
          <a:lstStyle/>
          <a:p>
            <a:fld id="{FF2C04FA-C729-4499-A591-701E82D1DCF5}" type="slidenum">
              <a:rPr lang="en-US" altLang="en-US" smtClean="0">
                <a:solidFill>
                  <a:srgbClr val="003952"/>
                </a:solidFill>
              </a:rPr>
              <a:pPr/>
              <a:t>40</a:t>
            </a:fld>
            <a:endParaRPr lang="en-US" altLang="en-US">
              <a:solidFill>
                <a:srgbClr val="003952"/>
              </a:solidFill>
            </a:endParaRPr>
          </a:p>
        </p:txBody>
      </p:sp>
    </p:spTree>
    <p:extLst>
      <p:ext uri="{BB962C8B-B14F-4D97-AF65-F5344CB8AC3E}">
        <p14:creationId xmlns:p14="http://schemas.microsoft.com/office/powerpoint/2010/main" val="41860944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 #</a:t>
            </a:r>
            <a:r>
              <a:rPr lang="en-US" dirty="0" err="1" smtClean="0"/>
              <a:t>Seniorscantwait</a:t>
            </a:r>
            <a:endParaRPr lang="en-US" dirty="0"/>
          </a:p>
        </p:txBody>
      </p:sp>
      <p:sp>
        <p:nvSpPr>
          <p:cNvPr id="3" name="Content Placeholder 2"/>
          <p:cNvSpPr>
            <a:spLocks noGrp="1"/>
          </p:cNvSpPr>
          <p:nvPr>
            <p:ph idx="1"/>
          </p:nvPr>
        </p:nvSpPr>
        <p:spPr/>
        <p:txBody>
          <a:bodyPr/>
          <a:lstStyle/>
          <a:p>
            <a:pPr lvl="0"/>
            <a:r>
              <a:rPr lang="en-US" dirty="0" smtClean="0"/>
              <a:t>November 2015, Meals on Wheels America launched the </a:t>
            </a:r>
            <a:r>
              <a:rPr lang="en-US" dirty="0"/>
              <a:t>#</a:t>
            </a:r>
            <a:r>
              <a:rPr lang="en-US" dirty="0" err="1"/>
              <a:t>SeniorsCantWait</a:t>
            </a:r>
            <a:r>
              <a:rPr lang="en-US" dirty="0"/>
              <a:t> </a:t>
            </a:r>
            <a:r>
              <a:rPr lang="en-US" dirty="0" smtClean="0"/>
              <a:t>campaign</a:t>
            </a:r>
          </a:p>
          <a:p>
            <a:r>
              <a:rPr lang="en-US" dirty="0"/>
              <a:t>We heard from Members in 32 states</a:t>
            </a:r>
            <a:endParaRPr lang="en-US" sz="2800" dirty="0"/>
          </a:p>
          <a:p>
            <a:r>
              <a:rPr lang="en-US" dirty="0" smtClean="0"/>
              <a:t>Members </a:t>
            </a:r>
            <a:r>
              <a:rPr lang="en-US" dirty="0"/>
              <a:t>participating in this Campaign received a #</a:t>
            </a:r>
            <a:r>
              <a:rPr lang="en-US" dirty="0" err="1"/>
              <a:t>SeniorsCantWait</a:t>
            </a:r>
            <a:r>
              <a:rPr lang="en-US" dirty="0"/>
              <a:t> Toolkit comprised of:</a:t>
            </a:r>
          </a:p>
          <a:p>
            <a:pPr lvl="1"/>
            <a:r>
              <a:rPr lang="en-US" dirty="0"/>
              <a:t>Two customized images – </a:t>
            </a:r>
            <a:r>
              <a:rPr lang="en-US" dirty="0" smtClean="0"/>
              <a:t>for Facebook and Twitter</a:t>
            </a:r>
            <a:endParaRPr lang="en-US" dirty="0"/>
          </a:p>
          <a:p>
            <a:pPr lvl="1"/>
            <a:r>
              <a:rPr lang="en-US" dirty="0"/>
              <a:t>Template Press Release</a:t>
            </a:r>
          </a:p>
          <a:p>
            <a:pPr lvl="1"/>
            <a:r>
              <a:rPr lang="en-US" dirty="0"/>
              <a:t>Elected Officials Social Media Contact Information</a:t>
            </a:r>
          </a:p>
          <a:p>
            <a:pPr lvl="1"/>
            <a:r>
              <a:rPr lang="en-US" dirty="0"/>
              <a:t>Social Media Best Practices</a:t>
            </a:r>
          </a:p>
          <a:p>
            <a:pPr lvl="1"/>
            <a:r>
              <a:rPr lang="en-US" dirty="0"/>
              <a:t>Template Social Media Tweets and Posts</a:t>
            </a:r>
          </a:p>
          <a:p>
            <a:endParaRPr lang="en-US" dirty="0"/>
          </a:p>
        </p:txBody>
      </p:sp>
      <p:sp>
        <p:nvSpPr>
          <p:cNvPr id="4" name="Date Placeholder 3"/>
          <p:cNvSpPr>
            <a:spLocks noGrp="1"/>
          </p:cNvSpPr>
          <p:nvPr>
            <p:ph type="dt" sz="half" idx="10"/>
          </p:nvPr>
        </p:nvSpPr>
        <p:spPr/>
        <p:txBody>
          <a:bodyPr/>
          <a:lstStyle/>
          <a:p>
            <a:fld id="{E0AD9BE7-A808-4E3E-BD95-3641B5CC59BB}" type="datetime1">
              <a:rPr lang="en-US" altLang="en-US" smtClean="0">
                <a:solidFill>
                  <a:srgbClr val="003952"/>
                </a:solidFill>
              </a:rPr>
              <a:pPr/>
              <a:t>3/24/2016</a:t>
            </a:fld>
            <a:endParaRPr lang="en-US" altLang="en-US">
              <a:solidFill>
                <a:srgbClr val="003952"/>
              </a:solidFill>
            </a:endParaRPr>
          </a:p>
        </p:txBody>
      </p:sp>
      <p:sp>
        <p:nvSpPr>
          <p:cNvPr id="5" name="Slide Number Placeholder 4"/>
          <p:cNvSpPr>
            <a:spLocks noGrp="1"/>
          </p:cNvSpPr>
          <p:nvPr>
            <p:ph type="sldNum" sz="quarter" idx="11"/>
          </p:nvPr>
        </p:nvSpPr>
        <p:spPr/>
        <p:txBody>
          <a:bodyPr/>
          <a:lstStyle/>
          <a:p>
            <a:fld id="{FF2C04FA-C729-4499-A591-701E82D1DCF5}" type="slidenum">
              <a:rPr lang="en-US" altLang="en-US" smtClean="0">
                <a:solidFill>
                  <a:srgbClr val="003952"/>
                </a:solidFill>
              </a:rPr>
              <a:pPr/>
              <a:t>41</a:t>
            </a:fld>
            <a:endParaRPr lang="en-US" altLang="en-US">
              <a:solidFill>
                <a:srgbClr val="003952"/>
              </a:solidFill>
            </a:endParaRPr>
          </a:p>
        </p:txBody>
      </p:sp>
    </p:spTree>
    <p:extLst>
      <p:ext uri="{BB962C8B-B14F-4D97-AF65-F5344CB8AC3E}">
        <p14:creationId xmlns:p14="http://schemas.microsoft.com/office/powerpoint/2010/main" val="3849316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t>
            </a:r>
            <a:r>
              <a:rPr lang="en-US" smtClean="0"/>
              <a:t>Seniorscantwait</a:t>
            </a:r>
            <a:r>
              <a:rPr lang="en-US" dirty="0" smtClean="0"/>
              <a:t> </a:t>
            </a:r>
            <a:r>
              <a:rPr lang="en-US" dirty="0"/>
              <a:t>Campaign</a:t>
            </a:r>
          </a:p>
        </p:txBody>
      </p:sp>
      <p:sp>
        <p:nvSpPr>
          <p:cNvPr id="4" name="Date Placeholder 3"/>
          <p:cNvSpPr>
            <a:spLocks noGrp="1"/>
          </p:cNvSpPr>
          <p:nvPr>
            <p:ph type="dt" sz="half" idx="10"/>
          </p:nvPr>
        </p:nvSpPr>
        <p:spPr/>
        <p:txBody>
          <a:bodyPr/>
          <a:lstStyle/>
          <a:p>
            <a:fld id="{E0AD9BE7-A808-4E3E-BD95-3641B5CC59BB}" type="datetime1">
              <a:rPr lang="en-US" altLang="en-US" smtClean="0">
                <a:solidFill>
                  <a:srgbClr val="003952"/>
                </a:solidFill>
              </a:rPr>
              <a:pPr/>
              <a:t>3/24/2016</a:t>
            </a:fld>
            <a:endParaRPr lang="en-US" altLang="en-US">
              <a:solidFill>
                <a:srgbClr val="003952"/>
              </a:solidFill>
            </a:endParaRPr>
          </a:p>
        </p:txBody>
      </p:sp>
      <p:sp>
        <p:nvSpPr>
          <p:cNvPr id="5" name="Slide Number Placeholder 4"/>
          <p:cNvSpPr>
            <a:spLocks noGrp="1"/>
          </p:cNvSpPr>
          <p:nvPr>
            <p:ph type="sldNum" sz="quarter" idx="11"/>
          </p:nvPr>
        </p:nvSpPr>
        <p:spPr/>
        <p:txBody>
          <a:bodyPr/>
          <a:lstStyle/>
          <a:p>
            <a:fld id="{FF2C04FA-C729-4499-A591-701E82D1DCF5}" type="slidenum">
              <a:rPr lang="en-US" altLang="en-US" smtClean="0">
                <a:solidFill>
                  <a:srgbClr val="003952"/>
                </a:solidFill>
              </a:rPr>
              <a:pPr/>
              <a:t>42</a:t>
            </a:fld>
            <a:endParaRPr lang="en-US" altLang="en-US">
              <a:solidFill>
                <a:srgbClr val="003952"/>
              </a:solidFill>
            </a:endParaRPr>
          </a:p>
        </p:txBody>
      </p:sp>
      <p:pic>
        <p:nvPicPr>
          <p:cNvPr id="7"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922" y="1177924"/>
            <a:ext cx="4842156" cy="48371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26276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a:t>
            </a:r>
            <a:r>
              <a:rPr lang="en-US" dirty="0" err="1" smtClean="0"/>
              <a:t>Seniorscantwait</a:t>
            </a:r>
            <a:r>
              <a:rPr lang="en-US" dirty="0" smtClean="0"/>
              <a:t> </a:t>
            </a:r>
            <a:r>
              <a:rPr lang="en-US" dirty="0" smtClean="0"/>
              <a:t>Campaign: Social images</a:t>
            </a:r>
            <a:endParaRPr lang="en-US" dirty="0"/>
          </a:p>
        </p:txBody>
      </p:sp>
      <p:sp>
        <p:nvSpPr>
          <p:cNvPr id="4" name="Date Placeholder 3"/>
          <p:cNvSpPr>
            <a:spLocks noGrp="1"/>
          </p:cNvSpPr>
          <p:nvPr>
            <p:ph type="dt" sz="half" idx="10"/>
          </p:nvPr>
        </p:nvSpPr>
        <p:spPr/>
        <p:txBody>
          <a:bodyPr/>
          <a:lstStyle/>
          <a:p>
            <a:fld id="{E0AD9BE7-A808-4E3E-BD95-3641B5CC59BB}" type="datetime1">
              <a:rPr lang="en-US" altLang="en-US" smtClean="0">
                <a:solidFill>
                  <a:srgbClr val="003952"/>
                </a:solidFill>
              </a:rPr>
              <a:pPr/>
              <a:t>3/24/2016</a:t>
            </a:fld>
            <a:endParaRPr lang="en-US" altLang="en-US">
              <a:solidFill>
                <a:srgbClr val="003952"/>
              </a:solidFill>
            </a:endParaRPr>
          </a:p>
        </p:txBody>
      </p:sp>
      <p:sp>
        <p:nvSpPr>
          <p:cNvPr id="5" name="Slide Number Placeholder 4"/>
          <p:cNvSpPr>
            <a:spLocks noGrp="1"/>
          </p:cNvSpPr>
          <p:nvPr>
            <p:ph type="sldNum" sz="quarter" idx="11"/>
          </p:nvPr>
        </p:nvSpPr>
        <p:spPr/>
        <p:txBody>
          <a:bodyPr/>
          <a:lstStyle/>
          <a:p>
            <a:fld id="{FF2C04FA-C729-4499-A591-701E82D1DCF5}" type="slidenum">
              <a:rPr lang="en-US" altLang="en-US" smtClean="0">
                <a:solidFill>
                  <a:srgbClr val="003952"/>
                </a:solidFill>
              </a:rPr>
              <a:pPr/>
              <a:t>43</a:t>
            </a:fld>
            <a:endParaRPr lang="en-US" altLang="en-US">
              <a:solidFill>
                <a:srgbClr val="003952"/>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3" y="1166812"/>
            <a:ext cx="4214812" cy="421481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097" y="1028699"/>
            <a:ext cx="4061981" cy="2030991"/>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41" y="3501015"/>
            <a:ext cx="4132692" cy="20663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6270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smtClean="0"/>
              <a:t>Seniorscantwait</a:t>
            </a:r>
            <a:r>
              <a:rPr lang="en-US" dirty="0" smtClean="0"/>
              <a:t> </a:t>
            </a:r>
            <a:r>
              <a:rPr lang="en-US" dirty="0" smtClean="0"/>
              <a:t>Campaign: Sample tweets</a:t>
            </a:r>
            <a:endParaRPr lang="en-US" dirty="0"/>
          </a:p>
        </p:txBody>
      </p:sp>
      <p:sp>
        <p:nvSpPr>
          <p:cNvPr id="3" name="Date Placeholder 2"/>
          <p:cNvSpPr>
            <a:spLocks noGrp="1"/>
          </p:cNvSpPr>
          <p:nvPr>
            <p:ph type="dt" sz="half" idx="10"/>
          </p:nvPr>
        </p:nvSpPr>
        <p:spPr/>
        <p:txBody>
          <a:bodyPr/>
          <a:lstStyle/>
          <a:p>
            <a:fld id="{388F0F4C-CB13-4062-9D9C-84A8A3BFC36E}" type="datetime1">
              <a:rPr lang="en-US" altLang="en-US" smtClean="0">
                <a:solidFill>
                  <a:srgbClr val="003952"/>
                </a:solidFill>
              </a:rPr>
              <a:pPr/>
              <a:t>3/24/2016</a:t>
            </a:fld>
            <a:endParaRPr lang="en-US" altLang="en-US">
              <a:solidFill>
                <a:srgbClr val="003952"/>
              </a:solidFill>
            </a:endParaRPr>
          </a:p>
        </p:txBody>
      </p:sp>
      <p:sp>
        <p:nvSpPr>
          <p:cNvPr id="4" name="Slide Number Placeholder 3"/>
          <p:cNvSpPr>
            <a:spLocks noGrp="1"/>
          </p:cNvSpPr>
          <p:nvPr>
            <p:ph type="sldNum" sz="quarter" idx="11"/>
          </p:nvPr>
        </p:nvSpPr>
        <p:spPr/>
        <p:txBody>
          <a:bodyPr/>
          <a:lstStyle/>
          <a:p>
            <a:fld id="{F28E90D1-C7D0-4DA3-8A97-FEDDCDF796E6}" type="slidenum">
              <a:rPr lang="en-US" altLang="en-US" smtClean="0">
                <a:solidFill>
                  <a:srgbClr val="003952"/>
                </a:solidFill>
              </a:rPr>
              <a:pPr/>
              <a:t>44</a:t>
            </a:fld>
            <a:endParaRPr lang="en-US" altLang="en-US">
              <a:solidFill>
                <a:srgbClr val="00395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49" y="1131402"/>
            <a:ext cx="4558111" cy="359331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160" y="2452190"/>
            <a:ext cx="5658640" cy="35628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464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smtClean="0"/>
              <a:t>Seniorscantwait</a:t>
            </a:r>
            <a:r>
              <a:rPr lang="en-US" dirty="0" smtClean="0"/>
              <a:t> </a:t>
            </a:r>
            <a:r>
              <a:rPr lang="en-US" dirty="0" smtClean="0"/>
              <a:t>Campaign: </a:t>
            </a:r>
            <a:r>
              <a:rPr lang="en-US" dirty="0" err="1" smtClean="0"/>
              <a:t>REsults</a:t>
            </a:r>
            <a:endParaRPr lang="en-US" dirty="0"/>
          </a:p>
        </p:txBody>
      </p:sp>
      <p:sp>
        <p:nvSpPr>
          <p:cNvPr id="3" name="Content Placeholder 2"/>
          <p:cNvSpPr>
            <a:spLocks noGrp="1"/>
          </p:cNvSpPr>
          <p:nvPr>
            <p:ph idx="1"/>
          </p:nvPr>
        </p:nvSpPr>
        <p:spPr/>
        <p:txBody>
          <a:bodyPr/>
          <a:lstStyle/>
          <a:p>
            <a:r>
              <a:rPr lang="en-US" dirty="0"/>
              <a:t>We heard from Members in 32 states</a:t>
            </a:r>
            <a:endParaRPr lang="en-US" sz="2800" dirty="0"/>
          </a:p>
          <a:p>
            <a:pPr lvl="0"/>
            <a:endParaRPr lang="en-US" dirty="0" smtClean="0"/>
          </a:p>
          <a:p>
            <a:pPr lvl="0"/>
            <a:r>
              <a:rPr lang="en-US" dirty="0" smtClean="0"/>
              <a:t>100 </a:t>
            </a:r>
            <a:r>
              <a:rPr lang="en-US" dirty="0"/>
              <a:t>Members reported having </a:t>
            </a:r>
            <a:r>
              <a:rPr lang="en-US" b="1" dirty="0"/>
              <a:t>more than 20,000 seniors on waiting lists </a:t>
            </a:r>
            <a:r>
              <a:rPr lang="en-US" dirty="0"/>
              <a:t>across the country</a:t>
            </a:r>
            <a:endParaRPr lang="en-US" sz="2800" dirty="0"/>
          </a:p>
          <a:p>
            <a:pPr lvl="1">
              <a:buFont typeface="Courier New" panose="02070309020205020404" pitchFamily="49" charset="0"/>
              <a:buChar char="o"/>
            </a:pPr>
            <a:r>
              <a:rPr lang="en-US" sz="2400" dirty="0" smtClean="0"/>
              <a:t>Meals on Wheels America has 1,100 Members</a:t>
            </a:r>
          </a:p>
          <a:p>
            <a:pPr lvl="1">
              <a:buFont typeface="Courier New" panose="02070309020205020404" pitchFamily="49" charset="0"/>
              <a:buChar char="o"/>
            </a:pPr>
            <a:r>
              <a:rPr lang="en-US" sz="2400" dirty="0" smtClean="0"/>
              <a:t>Findings reflect a </a:t>
            </a:r>
            <a:r>
              <a:rPr lang="en-US" sz="2400" dirty="0"/>
              <a:t>small subset - likely undercounts the severity, but </a:t>
            </a:r>
            <a:r>
              <a:rPr lang="en-US" sz="2400" dirty="0" smtClean="0"/>
              <a:t>illustrates </a:t>
            </a:r>
            <a:r>
              <a:rPr lang="en-US" sz="2400" dirty="0"/>
              <a:t>a real problem</a:t>
            </a:r>
            <a:endParaRPr lang="en-US" sz="2800" dirty="0"/>
          </a:p>
          <a:p>
            <a:pPr lvl="0"/>
            <a:r>
              <a:rPr lang="en-US" dirty="0" smtClean="0"/>
              <a:t>&gt;</a:t>
            </a:r>
            <a:r>
              <a:rPr lang="en-US" dirty="0"/>
              <a:t>50% of Members said their program's waiting list is bigger than it was a year ago </a:t>
            </a:r>
            <a:endParaRPr lang="en-US" sz="2800" dirty="0"/>
          </a:p>
          <a:p>
            <a:endParaRPr lang="en-US" dirty="0"/>
          </a:p>
        </p:txBody>
      </p:sp>
      <p:sp>
        <p:nvSpPr>
          <p:cNvPr id="4" name="Date Placeholder 3"/>
          <p:cNvSpPr>
            <a:spLocks noGrp="1"/>
          </p:cNvSpPr>
          <p:nvPr>
            <p:ph type="dt" sz="half" idx="10"/>
          </p:nvPr>
        </p:nvSpPr>
        <p:spPr/>
        <p:txBody>
          <a:bodyPr/>
          <a:lstStyle/>
          <a:p>
            <a:fld id="{E0AD9BE7-A808-4E3E-BD95-3641B5CC59BB}" type="datetime1">
              <a:rPr lang="en-US" altLang="en-US" smtClean="0">
                <a:solidFill>
                  <a:srgbClr val="003952"/>
                </a:solidFill>
              </a:rPr>
              <a:pPr/>
              <a:t>3/24/2016</a:t>
            </a:fld>
            <a:endParaRPr lang="en-US" altLang="en-US">
              <a:solidFill>
                <a:srgbClr val="003952"/>
              </a:solidFill>
            </a:endParaRPr>
          </a:p>
        </p:txBody>
      </p:sp>
      <p:sp>
        <p:nvSpPr>
          <p:cNvPr id="5" name="Slide Number Placeholder 4"/>
          <p:cNvSpPr>
            <a:spLocks noGrp="1"/>
          </p:cNvSpPr>
          <p:nvPr>
            <p:ph type="sldNum" sz="quarter" idx="11"/>
          </p:nvPr>
        </p:nvSpPr>
        <p:spPr/>
        <p:txBody>
          <a:bodyPr/>
          <a:lstStyle/>
          <a:p>
            <a:fld id="{FF2C04FA-C729-4499-A591-701E82D1DCF5}" type="slidenum">
              <a:rPr lang="en-US" altLang="en-US" smtClean="0">
                <a:solidFill>
                  <a:srgbClr val="003952"/>
                </a:solidFill>
              </a:rPr>
              <a:pPr/>
              <a:t>45</a:t>
            </a:fld>
            <a:endParaRPr lang="en-US" altLang="en-US">
              <a:solidFill>
                <a:srgbClr val="003952"/>
              </a:solidFill>
            </a:endParaRPr>
          </a:p>
        </p:txBody>
      </p:sp>
    </p:spTree>
    <p:extLst>
      <p:ext uri="{BB962C8B-B14F-4D97-AF65-F5344CB8AC3E}">
        <p14:creationId xmlns:p14="http://schemas.microsoft.com/office/powerpoint/2010/main" val="35858984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130" y="1694737"/>
            <a:ext cx="7890669" cy="3812345"/>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fld id="{E0AD9BE7-A808-4E3E-BD95-3641B5CC59BB}" type="datetime1">
              <a:rPr lang="en-US" altLang="en-US" smtClean="0">
                <a:solidFill>
                  <a:srgbClr val="003952"/>
                </a:solidFill>
              </a:rPr>
              <a:pPr/>
              <a:t>3/24/2016</a:t>
            </a:fld>
            <a:endParaRPr lang="en-US" altLang="en-US">
              <a:solidFill>
                <a:srgbClr val="003952"/>
              </a:solidFill>
            </a:endParaRPr>
          </a:p>
        </p:txBody>
      </p:sp>
      <p:sp>
        <p:nvSpPr>
          <p:cNvPr id="5" name="Slide Number Placeholder 4"/>
          <p:cNvSpPr>
            <a:spLocks noGrp="1"/>
          </p:cNvSpPr>
          <p:nvPr>
            <p:ph type="sldNum" sz="quarter" idx="11"/>
          </p:nvPr>
        </p:nvSpPr>
        <p:spPr/>
        <p:txBody>
          <a:bodyPr/>
          <a:lstStyle/>
          <a:p>
            <a:fld id="{FF2C04FA-C729-4499-A591-701E82D1DCF5}" type="slidenum">
              <a:rPr lang="en-US" altLang="en-US" smtClean="0">
                <a:solidFill>
                  <a:srgbClr val="003952"/>
                </a:solidFill>
              </a:rPr>
              <a:pPr/>
              <a:t>46</a:t>
            </a:fld>
            <a:endParaRPr lang="en-US" altLang="en-US">
              <a:solidFill>
                <a:srgbClr val="003952"/>
              </a:solidFill>
            </a:endParaRPr>
          </a:p>
        </p:txBody>
      </p:sp>
    </p:spTree>
    <p:extLst>
      <p:ext uri="{BB962C8B-B14F-4D97-AF65-F5344CB8AC3E}">
        <p14:creationId xmlns:p14="http://schemas.microsoft.com/office/powerpoint/2010/main" val="35524183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expansion: ADTS Rockingham co.</a:t>
            </a:r>
            <a:endParaRPr lang="en-US" dirty="0"/>
          </a:p>
        </p:txBody>
      </p:sp>
      <p:sp>
        <p:nvSpPr>
          <p:cNvPr id="3" name="Content Placeholder 2"/>
          <p:cNvSpPr>
            <a:spLocks noGrp="1"/>
          </p:cNvSpPr>
          <p:nvPr>
            <p:ph idx="1"/>
          </p:nvPr>
        </p:nvSpPr>
        <p:spPr/>
        <p:txBody>
          <a:bodyPr/>
          <a:lstStyle/>
          <a:p>
            <a:r>
              <a:rPr lang="en-US" dirty="0"/>
              <a:t>Help Advocate for People We Serve</a:t>
            </a:r>
          </a:p>
          <a:p>
            <a:pPr lvl="1"/>
            <a:r>
              <a:rPr lang="en-US" dirty="0"/>
              <a:t>Raise </a:t>
            </a:r>
            <a:r>
              <a:rPr lang="en-US" dirty="0" smtClean="0"/>
              <a:t>money</a:t>
            </a:r>
            <a:endParaRPr lang="en-US" dirty="0"/>
          </a:p>
          <a:p>
            <a:pPr lvl="1"/>
            <a:r>
              <a:rPr lang="en-US" dirty="0"/>
              <a:t>Raise </a:t>
            </a:r>
            <a:r>
              <a:rPr lang="en-US" dirty="0" smtClean="0"/>
              <a:t>awareness</a:t>
            </a:r>
            <a:endParaRPr lang="en-US" dirty="0"/>
          </a:p>
          <a:p>
            <a:pPr lvl="1">
              <a:buNone/>
            </a:pPr>
            <a:endParaRPr lang="en-US" dirty="0" smtClean="0"/>
          </a:p>
          <a:p>
            <a:pPr lvl="1">
              <a:buNone/>
            </a:pPr>
            <a:endParaRPr lang="en-US" dirty="0"/>
          </a:p>
          <a:p>
            <a:r>
              <a:rPr lang="en-US" dirty="0"/>
              <a:t>Change the Conversation</a:t>
            </a:r>
          </a:p>
          <a:p>
            <a:pPr lvl="1"/>
            <a:r>
              <a:rPr lang="en-US" dirty="0"/>
              <a:t>Capture </a:t>
            </a:r>
            <a:r>
              <a:rPr lang="en-US" dirty="0" smtClean="0"/>
              <a:t>meaningful </a:t>
            </a:r>
            <a:r>
              <a:rPr lang="en-US" dirty="0"/>
              <a:t>data</a:t>
            </a:r>
          </a:p>
          <a:p>
            <a:pPr lvl="1"/>
            <a:r>
              <a:rPr lang="en-US" dirty="0"/>
              <a:t>Shift from outputs to outcomes</a:t>
            </a:r>
          </a:p>
          <a:p>
            <a:endParaRPr lang="en-US" dirty="0"/>
          </a:p>
        </p:txBody>
      </p:sp>
      <p:sp>
        <p:nvSpPr>
          <p:cNvPr id="4" name="Date Placeholder 3"/>
          <p:cNvSpPr>
            <a:spLocks noGrp="1"/>
          </p:cNvSpPr>
          <p:nvPr>
            <p:ph type="dt" sz="half" idx="10"/>
          </p:nvPr>
        </p:nvSpPr>
        <p:spPr/>
        <p:txBody>
          <a:bodyPr/>
          <a:lstStyle/>
          <a:p>
            <a:fld id="{E0AD9BE7-A808-4E3E-BD95-3641B5CC59BB}" type="datetime1">
              <a:rPr lang="en-US" altLang="en-US" smtClean="0">
                <a:solidFill>
                  <a:srgbClr val="003952"/>
                </a:solidFill>
              </a:rPr>
              <a:pPr/>
              <a:t>3/24/2016</a:t>
            </a:fld>
            <a:endParaRPr lang="en-US" altLang="en-US">
              <a:solidFill>
                <a:srgbClr val="003952"/>
              </a:solidFill>
            </a:endParaRPr>
          </a:p>
        </p:txBody>
      </p:sp>
      <p:sp>
        <p:nvSpPr>
          <p:cNvPr id="5" name="Slide Number Placeholder 4"/>
          <p:cNvSpPr>
            <a:spLocks noGrp="1"/>
          </p:cNvSpPr>
          <p:nvPr>
            <p:ph type="sldNum" sz="quarter" idx="11"/>
          </p:nvPr>
        </p:nvSpPr>
        <p:spPr/>
        <p:txBody>
          <a:bodyPr/>
          <a:lstStyle/>
          <a:p>
            <a:fld id="{FF2C04FA-C729-4499-A591-701E82D1DCF5}" type="slidenum">
              <a:rPr lang="en-US" altLang="en-US" smtClean="0">
                <a:solidFill>
                  <a:srgbClr val="003952"/>
                </a:solidFill>
              </a:rPr>
              <a:pPr/>
              <a:t>47</a:t>
            </a:fld>
            <a:endParaRPr lang="en-US" altLang="en-US">
              <a:solidFill>
                <a:srgbClr val="003952"/>
              </a:solidFill>
            </a:endParaRPr>
          </a:p>
        </p:txBody>
      </p:sp>
      <p:pic>
        <p:nvPicPr>
          <p:cNvPr id="6" name="Picture 5" descr="ADTS logo.jpg"/>
          <p:cNvPicPr>
            <a:picLocks noChangeAspect="1"/>
          </p:cNvPicPr>
          <p:nvPr/>
        </p:nvPicPr>
        <p:blipFill>
          <a:blip r:embed="rId2" cstate="print"/>
          <a:stretch>
            <a:fillRect/>
          </a:stretch>
        </p:blipFill>
        <p:spPr>
          <a:xfrm>
            <a:off x="5100637" y="2234100"/>
            <a:ext cx="3917950" cy="2194052"/>
          </a:xfrm>
          <a:prstGeom prst="rect">
            <a:avLst/>
          </a:prstGeom>
        </p:spPr>
      </p:pic>
    </p:spTree>
    <p:extLst>
      <p:ext uri="{BB962C8B-B14F-4D97-AF65-F5344CB8AC3E}">
        <p14:creationId xmlns:p14="http://schemas.microsoft.com/office/powerpoint/2010/main" val="24541385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&amp; community engagement</a:t>
            </a:r>
            <a:endParaRPr lang="en-US" dirty="0"/>
          </a:p>
        </p:txBody>
      </p:sp>
      <p:sp>
        <p:nvSpPr>
          <p:cNvPr id="4" name="Date Placeholder 3"/>
          <p:cNvSpPr>
            <a:spLocks noGrp="1"/>
          </p:cNvSpPr>
          <p:nvPr>
            <p:ph type="dt" sz="half" idx="10"/>
          </p:nvPr>
        </p:nvSpPr>
        <p:spPr/>
        <p:txBody>
          <a:bodyPr/>
          <a:lstStyle/>
          <a:p>
            <a:fld id="{E0AD9BE7-A808-4E3E-BD95-3641B5CC59BB}" type="datetime1">
              <a:rPr lang="en-US" altLang="en-US" smtClean="0">
                <a:solidFill>
                  <a:srgbClr val="003952"/>
                </a:solidFill>
              </a:rPr>
              <a:pPr/>
              <a:t>3/24/2016</a:t>
            </a:fld>
            <a:endParaRPr lang="en-US" altLang="en-US">
              <a:solidFill>
                <a:srgbClr val="003952"/>
              </a:solidFill>
            </a:endParaRPr>
          </a:p>
        </p:txBody>
      </p:sp>
      <p:sp>
        <p:nvSpPr>
          <p:cNvPr id="5" name="Slide Number Placeholder 4"/>
          <p:cNvSpPr>
            <a:spLocks noGrp="1"/>
          </p:cNvSpPr>
          <p:nvPr>
            <p:ph type="sldNum" sz="quarter" idx="11"/>
          </p:nvPr>
        </p:nvSpPr>
        <p:spPr/>
        <p:txBody>
          <a:bodyPr/>
          <a:lstStyle/>
          <a:p>
            <a:fld id="{FF2C04FA-C729-4499-A591-701E82D1DCF5}" type="slidenum">
              <a:rPr lang="en-US" altLang="en-US" smtClean="0">
                <a:solidFill>
                  <a:srgbClr val="003952"/>
                </a:solidFill>
              </a:rPr>
              <a:pPr/>
              <a:t>48</a:t>
            </a:fld>
            <a:endParaRPr lang="en-US" altLang="en-US">
              <a:solidFill>
                <a:srgbClr val="00395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 y="1075600"/>
            <a:ext cx="7080087" cy="326690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798" y="2561722"/>
            <a:ext cx="7791301" cy="35615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64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Waiting lists: policy &amp; practice implications</a:t>
            </a:r>
          </a:p>
        </p:txBody>
      </p:sp>
      <p:sp>
        <p:nvSpPr>
          <p:cNvPr id="3" name="Content Placeholder 2"/>
          <p:cNvSpPr>
            <a:spLocks noGrp="1"/>
          </p:cNvSpPr>
          <p:nvPr>
            <p:ph idx="1"/>
          </p:nvPr>
        </p:nvSpPr>
        <p:spPr/>
        <p:txBody>
          <a:bodyPr/>
          <a:lstStyle/>
          <a:p>
            <a:r>
              <a:rPr lang="en-US" b="1" dirty="0" smtClean="0"/>
              <a:t>Policy </a:t>
            </a:r>
            <a:r>
              <a:rPr lang="en-US" b="1" dirty="0"/>
              <a:t>Implications</a:t>
            </a:r>
          </a:p>
          <a:p>
            <a:pPr lvl="1"/>
            <a:r>
              <a:rPr lang="en-US" dirty="0"/>
              <a:t>Targeting of nutrition services to those in greatest health and social need vs serving all those in need</a:t>
            </a:r>
          </a:p>
          <a:p>
            <a:pPr lvl="1"/>
            <a:r>
              <a:rPr lang="en-US" dirty="0" smtClean="0"/>
              <a:t>Sufficient funding </a:t>
            </a:r>
            <a:r>
              <a:rPr lang="en-US" dirty="0"/>
              <a:t>needed to meet growing </a:t>
            </a:r>
            <a:r>
              <a:rPr lang="en-US" dirty="0" smtClean="0"/>
              <a:t>need</a:t>
            </a:r>
          </a:p>
          <a:p>
            <a:pPr lvl="2"/>
            <a:r>
              <a:rPr lang="en-US" dirty="0" smtClean="0"/>
              <a:t>This week we mark the 44</a:t>
            </a:r>
            <a:r>
              <a:rPr lang="en-US" baseline="30000" dirty="0" smtClean="0"/>
              <a:t>th</a:t>
            </a:r>
            <a:r>
              <a:rPr lang="en-US" dirty="0" smtClean="0"/>
              <a:t> anniversary of the creation of the Older Americans Act Nutrition Programs &amp; celebrate the advancement of the Older Americans Act through the legislature</a:t>
            </a:r>
          </a:p>
          <a:p>
            <a:pPr lvl="2"/>
            <a:r>
              <a:rPr lang="en-US" dirty="0" smtClean="0"/>
              <a:t>Both strong legislation and robust </a:t>
            </a:r>
            <a:r>
              <a:rPr lang="en-US" dirty="0"/>
              <a:t>appropriations </a:t>
            </a:r>
            <a:r>
              <a:rPr lang="en-US" dirty="0" smtClean="0"/>
              <a:t>are needed to stem the rising need, and provide cost-effective and impactful nutrition services to millions of seniors</a:t>
            </a:r>
            <a:endParaRPr lang="en-US" dirty="0"/>
          </a:p>
          <a:p>
            <a:pPr lvl="1"/>
            <a:endParaRPr lang="en-US" dirty="0"/>
          </a:p>
          <a:p>
            <a:pPr lvl="1"/>
            <a:endParaRPr lang="en-US" dirty="0"/>
          </a:p>
          <a:p>
            <a:endParaRPr lang="en-US" dirty="0"/>
          </a:p>
          <a:p>
            <a:endParaRPr lang="en-US" dirty="0"/>
          </a:p>
        </p:txBody>
      </p:sp>
      <p:sp>
        <p:nvSpPr>
          <p:cNvPr id="4" name="Date Placeholder 3"/>
          <p:cNvSpPr>
            <a:spLocks noGrp="1"/>
          </p:cNvSpPr>
          <p:nvPr>
            <p:ph type="dt" sz="half" idx="10"/>
          </p:nvPr>
        </p:nvSpPr>
        <p:spPr/>
        <p:txBody>
          <a:bodyPr/>
          <a:lstStyle/>
          <a:p>
            <a:fld id="{E0AD9BE7-A808-4E3E-BD95-3641B5CC59BB}" type="datetime1">
              <a:rPr lang="en-US" altLang="en-US" smtClean="0">
                <a:solidFill>
                  <a:srgbClr val="003952"/>
                </a:solidFill>
              </a:rPr>
              <a:pPr/>
              <a:t>3/24/2016</a:t>
            </a:fld>
            <a:endParaRPr lang="en-US" altLang="en-US">
              <a:solidFill>
                <a:srgbClr val="003952"/>
              </a:solidFill>
            </a:endParaRPr>
          </a:p>
        </p:txBody>
      </p:sp>
      <p:sp>
        <p:nvSpPr>
          <p:cNvPr id="5" name="Slide Number Placeholder 4"/>
          <p:cNvSpPr>
            <a:spLocks noGrp="1"/>
          </p:cNvSpPr>
          <p:nvPr>
            <p:ph type="sldNum" sz="quarter" idx="11"/>
          </p:nvPr>
        </p:nvSpPr>
        <p:spPr/>
        <p:txBody>
          <a:bodyPr/>
          <a:lstStyle/>
          <a:p>
            <a:fld id="{FF2C04FA-C729-4499-A591-701E82D1DCF5}" type="slidenum">
              <a:rPr lang="en-US" altLang="en-US" smtClean="0">
                <a:solidFill>
                  <a:srgbClr val="003952"/>
                </a:solidFill>
              </a:rPr>
              <a:pPr/>
              <a:t>49</a:t>
            </a:fld>
            <a:endParaRPr lang="en-US" altLang="en-US">
              <a:solidFill>
                <a:srgbClr val="003952"/>
              </a:solidFill>
            </a:endParaRPr>
          </a:p>
        </p:txBody>
      </p:sp>
    </p:spTree>
    <p:extLst>
      <p:ext uri="{BB962C8B-B14F-4D97-AF65-F5344CB8AC3E}">
        <p14:creationId xmlns:p14="http://schemas.microsoft.com/office/powerpoint/2010/main" val="2782944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3" name="Content Placeholder 2"/>
          <p:cNvSpPr>
            <a:spLocks noGrp="1"/>
          </p:cNvSpPr>
          <p:nvPr>
            <p:ph idx="1"/>
          </p:nvPr>
        </p:nvSpPr>
        <p:spPr/>
        <p:txBody>
          <a:bodyPr>
            <a:normAutofit/>
          </a:bodyPr>
          <a:lstStyle/>
          <a:p>
            <a:r>
              <a:rPr lang="en-US" dirty="0" smtClean="0"/>
              <a:t>Three-arm randomized controlled trial</a:t>
            </a:r>
          </a:p>
          <a:p>
            <a:pPr lvl="1"/>
            <a:r>
              <a:rPr lang="en-US" dirty="0" smtClean="0"/>
              <a:t>Frozen, once-weekly delivered meals</a:t>
            </a:r>
          </a:p>
          <a:p>
            <a:pPr lvl="1"/>
            <a:r>
              <a:rPr lang="en-US" dirty="0" smtClean="0"/>
              <a:t>Daily-delivered meals</a:t>
            </a:r>
          </a:p>
          <a:p>
            <a:pPr lvl="1"/>
            <a:r>
              <a:rPr lang="en-US" dirty="0" smtClean="0"/>
              <a:t>Remain on waiting list</a:t>
            </a:r>
          </a:p>
          <a:p>
            <a:r>
              <a:rPr lang="en-US" dirty="0" smtClean="0"/>
              <a:t>8 sites</a:t>
            </a:r>
          </a:p>
          <a:p>
            <a:r>
              <a:rPr lang="en-US" dirty="0" smtClean="0"/>
              <a:t>626 participants</a:t>
            </a:r>
          </a:p>
          <a:p>
            <a:r>
              <a:rPr lang="en-US" dirty="0" smtClean="0"/>
              <a:t>Baseline survey (in person) and 15-week follow-up (via telephone)</a:t>
            </a:r>
          </a:p>
        </p:txBody>
      </p:sp>
    </p:spTree>
    <p:extLst>
      <p:ext uri="{BB962C8B-B14F-4D97-AF65-F5344CB8AC3E}">
        <p14:creationId xmlns:p14="http://schemas.microsoft.com/office/powerpoint/2010/main" val="19318989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tuned…</a:t>
            </a:r>
            <a:endParaRPr lang="en-US" dirty="0"/>
          </a:p>
        </p:txBody>
      </p:sp>
      <p:sp>
        <p:nvSpPr>
          <p:cNvPr id="4" name="Date Placeholder 3"/>
          <p:cNvSpPr>
            <a:spLocks noGrp="1"/>
          </p:cNvSpPr>
          <p:nvPr>
            <p:ph type="dt" sz="half" idx="10"/>
          </p:nvPr>
        </p:nvSpPr>
        <p:spPr/>
        <p:txBody>
          <a:bodyPr/>
          <a:lstStyle/>
          <a:p>
            <a:fld id="{E0AD9BE7-A808-4E3E-BD95-3641B5CC59BB}" type="datetime1">
              <a:rPr lang="en-US" altLang="en-US" smtClean="0">
                <a:solidFill>
                  <a:srgbClr val="003952"/>
                </a:solidFill>
              </a:rPr>
              <a:pPr/>
              <a:t>3/24/2016</a:t>
            </a:fld>
            <a:endParaRPr lang="en-US" altLang="en-US">
              <a:solidFill>
                <a:srgbClr val="003952"/>
              </a:solidFill>
            </a:endParaRPr>
          </a:p>
        </p:txBody>
      </p:sp>
      <p:sp>
        <p:nvSpPr>
          <p:cNvPr id="5" name="Slide Number Placeholder 4"/>
          <p:cNvSpPr>
            <a:spLocks noGrp="1"/>
          </p:cNvSpPr>
          <p:nvPr>
            <p:ph type="sldNum" sz="quarter" idx="11"/>
          </p:nvPr>
        </p:nvSpPr>
        <p:spPr/>
        <p:txBody>
          <a:bodyPr/>
          <a:lstStyle/>
          <a:p>
            <a:fld id="{FF2C04FA-C729-4499-A591-701E82D1DCF5}" type="slidenum">
              <a:rPr lang="en-US" altLang="en-US" smtClean="0">
                <a:solidFill>
                  <a:srgbClr val="003952"/>
                </a:solidFill>
              </a:rPr>
              <a:pPr/>
              <a:t>50</a:t>
            </a:fld>
            <a:endParaRPr lang="en-US" altLang="en-US">
              <a:solidFill>
                <a:srgbClr val="003952"/>
              </a:solidFill>
            </a:endParaRP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821" y="1518795"/>
            <a:ext cx="8391979" cy="37532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88093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Thank you!</a:t>
            </a:r>
            <a:endParaRPr lang="en-US" dirty="0"/>
          </a:p>
        </p:txBody>
      </p:sp>
      <p:sp>
        <p:nvSpPr>
          <p:cNvPr id="7" name="Text Placeholder 6"/>
          <p:cNvSpPr>
            <a:spLocks noGrp="1"/>
          </p:cNvSpPr>
          <p:nvPr>
            <p:ph type="body" sz="quarter" idx="10"/>
          </p:nvPr>
        </p:nvSpPr>
        <p:spPr/>
        <p:txBody>
          <a:bodyPr/>
          <a:lstStyle/>
          <a:p>
            <a:r>
              <a:rPr lang="en-US" dirty="0" smtClean="0"/>
              <a:t>uche@mealsonwheelsamerica.org</a:t>
            </a:r>
            <a:endParaRPr lang="en-US" dirty="0"/>
          </a:p>
        </p:txBody>
      </p:sp>
      <p:sp>
        <p:nvSpPr>
          <p:cNvPr id="8" name="Text Placeholder 7"/>
          <p:cNvSpPr>
            <a:spLocks noGrp="1"/>
          </p:cNvSpPr>
          <p:nvPr>
            <p:ph type="body" sz="quarter" idx="11"/>
          </p:nvPr>
        </p:nvSpPr>
        <p:spPr/>
        <p:txBody>
          <a:bodyPr/>
          <a:lstStyle/>
          <a:p>
            <a:r>
              <a:rPr lang="en-US" dirty="0" smtClean="0"/>
              <a:t>Uche Akobundu, </a:t>
            </a:r>
            <a:r>
              <a:rPr lang="en-US" dirty="0" err="1" smtClean="0"/>
              <a:t>phd</a:t>
            </a:r>
            <a:r>
              <a:rPr lang="en-US" dirty="0" smtClean="0"/>
              <a:t>, </a:t>
            </a:r>
            <a:r>
              <a:rPr lang="en-US" dirty="0" err="1" smtClean="0"/>
              <a:t>rd</a:t>
            </a:r>
            <a:endParaRPr lang="en-US" dirty="0"/>
          </a:p>
        </p:txBody>
      </p:sp>
      <p:sp>
        <p:nvSpPr>
          <p:cNvPr id="4" name="Date Placeholder 3"/>
          <p:cNvSpPr>
            <a:spLocks noGrp="1"/>
          </p:cNvSpPr>
          <p:nvPr>
            <p:ph type="dt" sz="half" idx="4294967295"/>
          </p:nvPr>
        </p:nvSpPr>
        <p:spPr>
          <a:xfrm>
            <a:off x="6796088" y="6270625"/>
            <a:ext cx="2347912" cy="317500"/>
          </a:xfrm>
        </p:spPr>
        <p:txBody>
          <a:bodyPr/>
          <a:lstStyle/>
          <a:p>
            <a:fld id="{E0AD9BE7-A808-4E3E-BD95-3641B5CC59BB}" type="datetime1">
              <a:rPr lang="en-US" altLang="en-US" smtClean="0">
                <a:solidFill>
                  <a:srgbClr val="003952"/>
                </a:solidFill>
              </a:rPr>
              <a:pPr/>
              <a:t>3/24/2016</a:t>
            </a:fld>
            <a:endParaRPr lang="en-US" altLang="en-US">
              <a:solidFill>
                <a:srgbClr val="003952"/>
              </a:solidFill>
            </a:endParaRPr>
          </a:p>
        </p:txBody>
      </p:sp>
      <p:sp>
        <p:nvSpPr>
          <p:cNvPr id="5" name="Slide Number Placeholder 4"/>
          <p:cNvSpPr>
            <a:spLocks noGrp="1"/>
          </p:cNvSpPr>
          <p:nvPr>
            <p:ph type="sldNum" sz="quarter" idx="4294967295"/>
          </p:nvPr>
        </p:nvSpPr>
        <p:spPr>
          <a:xfrm>
            <a:off x="6796088" y="6588125"/>
            <a:ext cx="2347912" cy="255588"/>
          </a:xfrm>
        </p:spPr>
        <p:txBody>
          <a:bodyPr/>
          <a:lstStyle/>
          <a:p>
            <a:fld id="{FF2C04FA-C729-4499-A591-701E82D1DCF5}" type="slidenum">
              <a:rPr lang="en-US" altLang="en-US" smtClean="0">
                <a:solidFill>
                  <a:srgbClr val="003952"/>
                </a:solidFill>
              </a:rPr>
              <a:pPr/>
              <a:t>51</a:t>
            </a:fld>
            <a:endParaRPr lang="en-US" altLang="en-US">
              <a:solidFill>
                <a:srgbClr val="003952"/>
              </a:solidFill>
            </a:endParaRPr>
          </a:p>
        </p:txBody>
      </p:sp>
    </p:spTree>
    <p:extLst>
      <p:ext uri="{BB962C8B-B14F-4D97-AF65-F5344CB8AC3E}">
        <p14:creationId xmlns:p14="http://schemas.microsoft.com/office/powerpoint/2010/main" val="2729767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32666613"/>
              </p:ext>
            </p:extLst>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457200" y="304800"/>
            <a:ext cx="8229600" cy="990600"/>
          </a:xfrm>
        </p:spPr>
        <p:txBody>
          <a:bodyPr/>
          <a:lstStyle/>
          <a:p>
            <a:r>
              <a:rPr lang="en-US" dirty="0" smtClean="0"/>
              <a:t>Initial Interview</a:t>
            </a:r>
            <a:endParaRPr lang="en-US" dirty="0"/>
          </a:p>
        </p:txBody>
      </p:sp>
    </p:spTree>
    <p:extLst>
      <p:ext uri="{BB962C8B-B14F-4D97-AF65-F5344CB8AC3E}">
        <p14:creationId xmlns:p14="http://schemas.microsoft.com/office/powerpoint/2010/main" val="2577677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Follow-Up Interview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6871746"/>
              </p:ext>
            </p:extLst>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5154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Data Analysis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8735838"/>
              </p:ext>
            </p:extLst>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1128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174"/>
            <a:ext cx="8229600" cy="1143000"/>
          </a:xfrm>
        </p:spPr>
        <p:txBody>
          <a:bodyPr>
            <a:normAutofit/>
          </a:bodyPr>
          <a:lstStyle/>
          <a:p>
            <a:r>
              <a:rPr lang="en-US" dirty="0" smtClean="0"/>
              <a:t>Demographic Characteristics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67692868"/>
              </p:ext>
            </p:extLst>
          </p:nvPr>
        </p:nvGraphicFramePr>
        <p:xfrm>
          <a:off x="2404533" y="1546605"/>
          <a:ext cx="4605867" cy="4752945"/>
        </p:xfrm>
        <a:graphic>
          <a:graphicData uri="http://schemas.openxmlformats.org/drawingml/2006/table">
            <a:tbl>
              <a:tblPr>
                <a:tableStyleId>{073A0DAA-6AF3-43AB-8588-CEC1D06C72B9}</a:tableStyleId>
              </a:tblPr>
              <a:tblGrid>
                <a:gridCol w="294860"/>
                <a:gridCol w="3693726"/>
                <a:gridCol w="617281"/>
              </a:tblGrid>
              <a:tr h="193005">
                <a:tc gridSpan="3">
                  <a:txBody>
                    <a:bodyPr/>
                    <a:lstStyle/>
                    <a:p>
                      <a:pPr algn="l" fontAlgn="ctr"/>
                      <a:r>
                        <a:rPr lang="en-US" sz="2000" u="none" strike="noStrike" dirty="0">
                          <a:effectLst/>
                        </a:rPr>
                        <a:t>Marital Status</a:t>
                      </a:r>
                      <a:endParaRPr lang="en-US" sz="2000" b="0" i="0" u="none" strike="noStrike" dirty="0">
                        <a:solidFill>
                          <a:srgbClr val="000000"/>
                        </a:solidFill>
                        <a:effectLst/>
                        <a:latin typeface="Times"/>
                      </a:endParaRPr>
                    </a:p>
                  </a:txBody>
                  <a:tcPr marL="12063" marR="12063" marT="12063" marB="0" anchor="ctr"/>
                </a:tc>
                <a:tc hMerge="1">
                  <a:txBody>
                    <a:bodyPr/>
                    <a:lstStyle/>
                    <a:p>
                      <a:endParaRPr lang="en-US"/>
                    </a:p>
                  </a:txBody>
                  <a:tcPr/>
                </a:tc>
                <a:tc hMerge="1">
                  <a:txBody>
                    <a:bodyPr/>
                    <a:lstStyle/>
                    <a:p>
                      <a:endParaRPr lang="en-US"/>
                    </a:p>
                  </a:txBody>
                  <a:tcPr/>
                </a:tc>
              </a:tr>
              <a:tr h="193005">
                <a:tc rowSpan="2">
                  <a:txBody>
                    <a:bodyPr/>
                    <a:lstStyle/>
                    <a:p>
                      <a:pPr algn="l" fontAlgn="ctr"/>
                      <a:r>
                        <a:rPr lang="en-US" sz="2000" u="none" strike="noStrike">
                          <a:effectLst/>
                        </a:rPr>
                        <a:t> </a:t>
                      </a:r>
                      <a:endParaRPr lang="en-US" sz="2000" b="0" i="1" u="none" strike="noStrike">
                        <a:solidFill>
                          <a:srgbClr val="000000"/>
                        </a:solidFill>
                        <a:effectLst/>
                        <a:latin typeface="Times"/>
                      </a:endParaRPr>
                    </a:p>
                  </a:txBody>
                  <a:tcPr marL="12063" marR="12063" marT="12063" marB="0" anchor="ctr"/>
                </a:tc>
                <a:tc>
                  <a:txBody>
                    <a:bodyPr/>
                    <a:lstStyle/>
                    <a:p>
                      <a:pPr algn="l" fontAlgn="ctr"/>
                      <a:r>
                        <a:rPr lang="en-US" sz="2000" u="none" strike="noStrike">
                          <a:effectLst/>
                        </a:rPr>
                        <a:t>Married</a:t>
                      </a:r>
                      <a:endParaRPr lang="en-US" sz="2000" b="0" i="0" u="none" strike="noStrike">
                        <a:solidFill>
                          <a:srgbClr val="000000"/>
                        </a:solidFill>
                        <a:effectLst/>
                        <a:latin typeface="Times"/>
                      </a:endParaRPr>
                    </a:p>
                  </a:txBody>
                  <a:tcPr marL="12063" marR="12063" marT="12063" marB="0" anchor="ctr"/>
                </a:tc>
                <a:tc>
                  <a:txBody>
                    <a:bodyPr/>
                    <a:lstStyle/>
                    <a:p>
                      <a:pPr algn="ctr" fontAlgn="ctr"/>
                      <a:r>
                        <a:rPr lang="en-US" sz="2000" u="none" strike="noStrike" dirty="0">
                          <a:effectLst/>
                        </a:rPr>
                        <a:t>23%</a:t>
                      </a:r>
                      <a:endParaRPr lang="en-US" sz="2000" b="0" i="0" u="none" strike="noStrike" dirty="0">
                        <a:solidFill>
                          <a:srgbClr val="000000"/>
                        </a:solidFill>
                        <a:effectLst/>
                        <a:latin typeface="Times"/>
                      </a:endParaRPr>
                    </a:p>
                  </a:txBody>
                  <a:tcPr marL="12063" marR="12063" marT="12063" marB="0" anchor="ctr"/>
                </a:tc>
              </a:tr>
              <a:tr h="193005">
                <a:tc vMerge="1">
                  <a:txBody>
                    <a:bodyPr/>
                    <a:lstStyle/>
                    <a:p>
                      <a:endParaRPr lang="en-US"/>
                    </a:p>
                  </a:txBody>
                  <a:tcPr/>
                </a:tc>
                <a:tc>
                  <a:txBody>
                    <a:bodyPr/>
                    <a:lstStyle/>
                    <a:p>
                      <a:pPr algn="l" fontAlgn="ctr"/>
                      <a:r>
                        <a:rPr lang="en-US" sz="2000" u="none" strike="noStrike" dirty="0">
                          <a:effectLst/>
                        </a:rPr>
                        <a:t>Widowed</a:t>
                      </a:r>
                      <a:endParaRPr lang="en-US" sz="2000" b="0" i="0" u="none" strike="noStrike" dirty="0">
                        <a:solidFill>
                          <a:srgbClr val="000000"/>
                        </a:solidFill>
                        <a:effectLst/>
                        <a:latin typeface="Times"/>
                      </a:endParaRPr>
                    </a:p>
                  </a:txBody>
                  <a:tcPr marL="12063" marR="12063" marT="12063" marB="0" anchor="ctr"/>
                </a:tc>
                <a:tc>
                  <a:txBody>
                    <a:bodyPr/>
                    <a:lstStyle/>
                    <a:p>
                      <a:pPr algn="ctr" fontAlgn="ctr"/>
                      <a:r>
                        <a:rPr lang="en-US" sz="2000" u="none" strike="noStrike" dirty="0">
                          <a:effectLst/>
                        </a:rPr>
                        <a:t>45%</a:t>
                      </a:r>
                      <a:endParaRPr lang="en-US" sz="2000" b="0" i="0" u="none" strike="noStrike" dirty="0">
                        <a:solidFill>
                          <a:srgbClr val="000000"/>
                        </a:solidFill>
                        <a:effectLst/>
                        <a:latin typeface="Times"/>
                      </a:endParaRPr>
                    </a:p>
                  </a:txBody>
                  <a:tcPr marL="12063" marR="12063" marT="12063" marB="0" anchor="ctr"/>
                </a:tc>
              </a:tr>
              <a:tr h="193005">
                <a:tc gridSpan="3">
                  <a:txBody>
                    <a:bodyPr/>
                    <a:lstStyle/>
                    <a:p>
                      <a:pPr algn="l" fontAlgn="ctr"/>
                      <a:r>
                        <a:rPr lang="en-US" sz="2000" u="none" strike="noStrike" dirty="0">
                          <a:effectLst/>
                        </a:rPr>
                        <a:t>Age</a:t>
                      </a:r>
                      <a:endParaRPr lang="en-US" sz="2000" b="0" i="0" u="none" strike="noStrike" dirty="0">
                        <a:solidFill>
                          <a:srgbClr val="000000"/>
                        </a:solidFill>
                        <a:effectLst/>
                        <a:latin typeface="Times"/>
                      </a:endParaRPr>
                    </a:p>
                  </a:txBody>
                  <a:tcPr marL="12063" marR="12063" marT="12063" marB="0" anchor="ctr"/>
                </a:tc>
                <a:tc hMerge="1">
                  <a:txBody>
                    <a:bodyPr/>
                    <a:lstStyle/>
                    <a:p>
                      <a:endParaRPr lang="en-US"/>
                    </a:p>
                  </a:txBody>
                  <a:tcPr/>
                </a:tc>
                <a:tc hMerge="1">
                  <a:txBody>
                    <a:bodyPr/>
                    <a:lstStyle/>
                    <a:p>
                      <a:endParaRPr lang="en-US"/>
                    </a:p>
                  </a:txBody>
                  <a:tcPr/>
                </a:tc>
              </a:tr>
              <a:tr h="193005">
                <a:tc>
                  <a:txBody>
                    <a:bodyPr/>
                    <a:lstStyle/>
                    <a:p>
                      <a:pPr algn="l" fontAlgn="ctr"/>
                      <a:r>
                        <a:rPr lang="en-US" sz="2000" u="none" strike="noStrike">
                          <a:effectLst/>
                        </a:rPr>
                        <a:t> </a:t>
                      </a:r>
                      <a:endParaRPr lang="en-US" sz="2000" b="0" i="1" u="none" strike="noStrike">
                        <a:solidFill>
                          <a:srgbClr val="000000"/>
                        </a:solidFill>
                        <a:effectLst/>
                        <a:latin typeface="Times"/>
                      </a:endParaRPr>
                    </a:p>
                  </a:txBody>
                  <a:tcPr marL="12063" marR="12063" marT="12063" marB="0" anchor="ctr"/>
                </a:tc>
                <a:tc>
                  <a:txBody>
                    <a:bodyPr/>
                    <a:lstStyle/>
                    <a:p>
                      <a:pPr algn="l" fontAlgn="ctr"/>
                      <a:r>
                        <a:rPr lang="en-US" sz="2000" u="none" strike="noStrike">
                          <a:effectLst/>
                        </a:rPr>
                        <a:t>&lt;65</a:t>
                      </a:r>
                      <a:endParaRPr lang="en-US" sz="2000" b="0" i="0" u="none" strike="noStrike">
                        <a:solidFill>
                          <a:srgbClr val="000000"/>
                        </a:solidFill>
                        <a:effectLst/>
                        <a:latin typeface="Times"/>
                      </a:endParaRPr>
                    </a:p>
                  </a:txBody>
                  <a:tcPr marL="12063" marR="12063" marT="12063" marB="0" anchor="ctr"/>
                </a:tc>
                <a:tc>
                  <a:txBody>
                    <a:bodyPr/>
                    <a:lstStyle/>
                    <a:p>
                      <a:pPr algn="ctr" fontAlgn="ctr"/>
                      <a:r>
                        <a:rPr lang="en-US" sz="2000" u="none" strike="noStrike">
                          <a:effectLst/>
                        </a:rPr>
                        <a:t>15%</a:t>
                      </a:r>
                      <a:endParaRPr lang="en-US" sz="2000" b="0" i="0" u="none" strike="noStrike">
                        <a:solidFill>
                          <a:srgbClr val="000000"/>
                        </a:solidFill>
                        <a:effectLst/>
                        <a:latin typeface="Times"/>
                      </a:endParaRPr>
                    </a:p>
                  </a:txBody>
                  <a:tcPr marL="12063" marR="12063" marT="12063" marB="0" anchor="ctr"/>
                </a:tc>
              </a:tr>
              <a:tr h="193005">
                <a:tc>
                  <a:txBody>
                    <a:bodyPr/>
                    <a:lstStyle/>
                    <a:p>
                      <a:pPr algn="l" fontAlgn="ctr"/>
                      <a:r>
                        <a:rPr lang="en-US" sz="2000" u="none" strike="noStrike">
                          <a:effectLst/>
                        </a:rPr>
                        <a:t> </a:t>
                      </a:r>
                      <a:endParaRPr lang="en-US" sz="2000" b="0" i="1" u="none" strike="noStrike">
                        <a:solidFill>
                          <a:srgbClr val="000000"/>
                        </a:solidFill>
                        <a:effectLst/>
                        <a:latin typeface="Times"/>
                      </a:endParaRPr>
                    </a:p>
                  </a:txBody>
                  <a:tcPr marL="12063" marR="12063" marT="12063" marB="0" anchor="ctr"/>
                </a:tc>
                <a:tc>
                  <a:txBody>
                    <a:bodyPr/>
                    <a:lstStyle/>
                    <a:p>
                      <a:pPr algn="l" fontAlgn="ctr"/>
                      <a:r>
                        <a:rPr lang="en-US" sz="2000" u="none" strike="noStrike">
                          <a:effectLst/>
                        </a:rPr>
                        <a:t>Age 85+</a:t>
                      </a:r>
                      <a:endParaRPr lang="en-US" sz="2000" b="0" i="0" u="none" strike="noStrike">
                        <a:solidFill>
                          <a:srgbClr val="000000"/>
                        </a:solidFill>
                        <a:effectLst/>
                        <a:latin typeface="Times"/>
                      </a:endParaRPr>
                    </a:p>
                  </a:txBody>
                  <a:tcPr marL="12063" marR="12063" marT="12063" marB="0" anchor="ctr"/>
                </a:tc>
                <a:tc>
                  <a:txBody>
                    <a:bodyPr/>
                    <a:lstStyle/>
                    <a:p>
                      <a:pPr algn="ctr" fontAlgn="ctr"/>
                      <a:r>
                        <a:rPr lang="en-US" sz="2000" u="none" strike="noStrike">
                          <a:effectLst/>
                        </a:rPr>
                        <a:t>25%</a:t>
                      </a:r>
                      <a:endParaRPr lang="en-US" sz="2000" b="0" i="0" u="none" strike="noStrike">
                        <a:solidFill>
                          <a:srgbClr val="000000"/>
                        </a:solidFill>
                        <a:effectLst/>
                        <a:latin typeface="Times"/>
                      </a:endParaRPr>
                    </a:p>
                  </a:txBody>
                  <a:tcPr marL="12063" marR="12063" marT="12063" marB="0" anchor="ctr"/>
                </a:tc>
              </a:tr>
              <a:tr h="193005">
                <a:tc gridSpan="3">
                  <a:txBody>
                    <a:bodyPr/>
                    <a:lstStyle/>
                    <a:p>
                      <a:pPr algn="l" fontAlgn="ctr"/>
                      <a:r>
                        <a:rPr lang="en-US" sz="2000" u="none" strike="noStrike" dirty="0">
                          <a:effectLst/>
                        </a:rPr>
                        <a:t>Education</a:t>
                      </a:r>
                      <a:endParaRPr lang="en-US" sz="2000" b="0" i="0" u="none" strike="noStrike" dirty="0">
                        <a:solidFill>
                          <a:srgbClr val="000000"/>
                        </a:solidFill>
                        <a:effectLst/>
                        <a:latin typeface="Times"/>
                      </a:endParaRPr>
                    </a:p>
                  </a:txBody>
                  <a:tcPr marL="12063" marR="12063" marT="12063" marB="0" anchor="ctr"/>
                </a:tc>
                <a:tc hMerge="1">
                  <a:txBody>
                    <a:bodyPr/>
                    <a:lstStyle/>
                    <a:p>
                      <a:endParaRPr lang="en-US"/>
                    </a:p>
                  </a:txBody>
                  <a:tcPr/>
                </a:tc>
                <a:tc hMerge="1">
                  <a:txBody>
                    <a:bodyPr/>
                    <a:lstStyle/>
                    <a:p>
                      <a:endParaRPr lang="en-US"/>
                    </a:p>
                  </a:txBody>
                  <a:tcPr/>
                </a:tc>
              </a:tr>
              <a:tr h="193005">
                <a:tc rowSpan="3">
                  <a:txBody>
                    <a:bodyPr/>
                    <a:lstStyle/>
                    <a:p>
                      <a:pPr algn="l" fontAlgn="ctr"/>
                      <a:r>
                        <a:rPr lang="en-US" sz="2000" u="none" strike="noStrike">
                          <a:effectLst/>
                        </a:rPr>
                        <a:t> </a:t>
                      </a:r>
                      <a:endParaRPr lang="en-US" sz="2000" b="0" i="1" u="none" strike="noStrike">
                        <a:solidFill>
                          <a:srgbClr val="000000"/>
                        </a:solidFill>
                        <a:effectLst/>
                        <a:latin typeface="Times"/>
                      </a:endParaRPr>
                    </a:p>
                  </a:txBody>
                  <a:tcPr marL="12063" marR="12063" marT="12063" marB="0" anchor="ctr"/>
                </a:tc>
                <a:tc>
                  <a:txBody>
                    <a:bodyPr/>
                    <a:lstStyle/>
                    <a:p>
                      <a:pPr algn="l" fontAlgn="ctr"/>
                      <a:r>
                        <a:rPr lang="en-US" sz="2000" u="none" strike="noStrike">
                          <a:effectLst/>
                        </a:rPr>
                        <a:t>Less than high school</a:t>
                      </a:r>
                      <a:endParaRPr lang="en-US" sz="2000" b="0" i="0" u="none" strike="noStrike">
                        <a:solidFill>
                          <a:srgbClr val="000000"/>
                        </a:solidFill>
                        <a:effectLst/>
                        <a:latin typeface="Times"/>
                      </a:endParaRPr>
                    </a:p>
                  </a:txBody>
                  <a:tcPr marL="12063" marR="12063" marT="12063" marB="0" anchor="ctr"/>
                </a:tc>
                <a:tc>
                  <a:txBody>
                    <a:bodyPr/>
                    <a:lstStyle/>
                    <a:p>
                      <a:pPr algn="ctr" fontAlgn="ctr"/>
                      <a:r>
                        <a:rPr lang="en-US" sz="2000" u="none" strike="noStrike" dirty="0">
                          <a:effectLst/>
                        </a:rPr>
                        <a:t>28%</a:t>
                      </a:r>
                      <a:endParaRPr lang="en-US" sz="2000" b="0" i="0" u="none" strike="noStrike" dirty="0">
                        <a:solidFill>
                          <a:srgbClr val="000000"/>
                        </a:solidFill>
                        <a:effectLst/>
                        <a:latin typeface="Times"/>
                      </a:endParaRPr>
                    </a:p>
                  </a:txBody>
                  <a:tcPr marL="12063" marR="12063" marT="12063" marB="0" anchor="ctr"/>
                </a:tc>
              </a:tr>
              <a:tr h="160555">
                <a:tc vMerge="1">
                  <a:txBody>
                    <a:bodyPr/>
                    <a:lstStyle/>
                    <a:p>
                      <a:endParaRPr lang="en-US"/>
                    </a:p>
                  </a:txBody>
                  <a:tcPr/>
                </a:tc>
                <a:tc>
                  <a:txBody>
                    <a:bodyPr/>
                    <a:lstStyle/>
                    <a:p>
                      <a:pPr algn="l" fontAlgn="ctr"/>
                      <a:r>
                        <a:rPr lang="en-US" sz="2000" u="none" strike="noStrike">
                          <a:effectLst/>
                        </a:rPr>
                        <a:t>High school diploma or GED</a:t>
                      </a:r>
                      <a:endParaRPr lang="en-US" sz="2000" b="0" i="0" u="none" strike="noStrike">
                        <a:solidFill>
                          <a:srgbClr val="000000"/>
                        </a:solidFill>
                        <a:effectLst/>
                        <a:latin typeface="Times"/>
                      </a:endParaRPr>
                    </a:p>
                  </a:txBody>
                  <a:tcPr marL="12063" marR="12063" marT="12063" marB="0" anchor="ctr"/>
                </a:tc>
                <a:tc>
                  <a:txBody>
                    <a:bodyPr/>
                    <a:lstStyle/>
                    <a:p>
                      <a:pPr algn="ctr" fontAlgn="ctr"/>
                      <a:r>
                        <a:rPr lang="en-US" sz="2000" u="none" strike="noStrike">
                          <a:effectLst/>
                        </a:rPr>
                        <a:t>40%</a:t>
                      </a:r>
                      <a:endParaRPr lang="en-US" sz="2000" b="0" i="0" u="none" strike="noStrike">
                        <a:solidFill>
                          <a:srgbClr val="000000"/>
                        </a:solidFill>
                        <a:effectLst/>
                        <a:latin typeface="Times"/>
                      </a:endParaRPr>
                    </a:p>
                  </a:txBody>
                  <a:tcPr marL="12063" marR="12063" marT="12063" marB="0" anchor="ctr"/>
                </a:tc>
              </a:tr>
              <a:tr h="193005">
                <a:tc vMerge="1">
                  <a:txBody>
                    <a:bodyPr/>
                    <a:lstStyle/>
                    <a:p>
                      <a:endParaRPr lang="en-US"/>
                    </a:p>
                  </a:txBody>
                  <a:tcPr/>
                </a:tc>
                <a:tc>
                  <a:txBody>
                    <a:bodyPr/>
                    <a:lstStyle/>
                    <a:p>
                      <a:pPr algn="l" fontAlgn="ctr"/>
                      <a:r>
                        <a:rPr lang="en-US" sz="2000" u="none" strike="noStrike">
                          <a:effectLst/>
                        </a:rPr>
                        <a:t>Some college or higher</a:t>
                      </a:r>
                      <a:endParaRPr lang="en-US" sz="2000" b="0" i="0" u="none" strike="noStrike">
                        <a:solidFill>
                          <a:srgbClr val="000000"/>
                        </a:solidFill>
                        <a:effectLst/>
                        <a:latin typeface="Times"/>
                      </a:endParaRPr>
                    </a:p>
                  </a:txBody>
                  <a:tcPr marL="12063" marR="12063" marT="12063" marB="0" anchor="ctr"/>
                </a:tc>
                <a:tc>
                  <a:txBody>
                    <a:bodyPr/>
                    <a:lstStyle/>
                    <a:p>
                      <a:pPr algn="ctr" fontAlgn="ctr"/>
                      <a:r>
                        <a:rPr lang="en-US" sz="2000" u="none" strike="noStrike">
                          <a:effectLst/>
                        </a:rPr>
                        <a:t>32%</a:t>
                      </a:r>
                      <a:endParaRPr lang="en-US" sz="2000" b="0" i="0" u="none" strike="noStrike">
                        <a:solidFill>
                          <a:srgbClr val="000000"/>
                        </a:solidFill>
                        <a:effectLst/>
                        <a:latin typeface="Times"/>
                      </a:endParaRPr>
                    </a:p>
                  </a:txBody>
                  <a:tcPr marL="12063" marR="12063" marT="12063" marB="0" anchor="ctr"/>
                </a:tc>
              </a:tr>
              <a:tr h="193005">
                <a:tc gridSpan="3">
                  <a:txBody>
                    <a:bodyPr/>
                    <a:lstStyle/>
                    <a:p>
                      <a:pPr algn="l" fontAlgn="ctr"/>
                      <a:r>
                        <a:rPr lang="en-US" sz="2000" u="none" strike="noStrike" dirty="0">
                          <a:effectLst/>
                        </a:rPr>
                        <a:t>Race and Ethnicity</a:t>
                      </a:r>
                      <a:endParaRPr lang="en-US" sz="2000" b="0" i="0" u="none" strike="noStrike" dirty="0">
                        <a:solidFill>
                          <a:srgbClr val="000000"/>
                        </a:solidFill>
                        <a:effectLst/>
                        <a:latin typeface="Times"/>
                      </a:endParaRPr>
                    </a:p>
                  </a:txBody>
                  <a:tcPr marL="12063" marR="12063" marT="12063" marB="0" anchor="ctr"/>
                </a:tc>
                <a:tc hMerge="1">
                  <a:txBody>
                    <a:bodyPr/>
                    <a:lstStyle/>
                    <a:p>
                      <a:endParaRPr lang="en-US"/>
                    </a:p>
                  </a:txBody>
                  <a:tcPr/>
                </a:tc>
                <a:tc hMerge="1">
                  <a:txBody>
                    <a:bodyPr/>
                    <a:lstStyle/>
                    <a:p>
                      <a:endParaRPr lang="en-US"/>
                    </a:p>
                  </a:txBody>
                  <a:tcPr/>
                </a:tc>
              </a:tr>
              <a:tr h="193005">
                <a:tc rowSpan="2">
                  <a:txBody>
                    <a:bodyPr/>
                    <a:lstStyle/>
                    <a:p>
                      <a:pPr algn="l" fontAlgn="ctr"/>
                      <a:r>
                        <a:rPr lang="en-US" sz="2000" u="none" strike="noStrike">
                          <a:effectLst/>
                        </a:rPr>
                        <a:t> </a:t>
                      </a:r>
                      <a:endParaRPr lang="en-US" sz="2000" b="0" i="1" u="none" strike="noStrike">
                        <a:solidFill>
                          <a:srgbClr val="000000"/>
                        </a:solidFill>
                        <a:effectLst/>
                        <a:latin typeface="Times"/>
                      </a:endParaRPr>
                    </a:p>
                  </a:txBody>
                  <a:tcPr marL="12063" marR="12063" marT="12063" marB="0" anchor="ctr"/>
                </a:tc>
                <a:tc>
                  <a:txBody>
                    <a:bodyPr/>
                    <a:lstStyle/>
                    <a:p>
                      <a:pPr algn="l" fontAlgn="ctr"/>
                      <a:r>
                        <a:rPr lang="en-US" sz="2000" u="none" strike="noStrike" dirty="0">
                          <a:effectLst/>
                        </a:rPr>
                        <a:t>White</a:t>
                      </a:r>
                      <a:endParaRPr lang="en-US" sz="2000" b="0" i="0" u="none" strike="noStrike" dirty="0">
                        <a:solidFill>
                          <a:srgbClr val="000000"/>
                        </a:solidFill>
                        <a:effectLst/>
                        <a:latin typeface="Times"/>
                      </a:endParaRPr>
                    </a:p>
                  </a:txBody>
                  <a:tcPr marL="12063" marR="12063" marT="12063" marB="0" anchor="ctr"/>
                </a:tc>
                <a:tc>
                  <a:txBody>
                    <a:bodyPr/>
                    <a:lstStyle/>
                    <a:p>
                      <a:pPr algn="ctr" fontAlgn="ctr"/>
                      <a:r>
                        <a:rPr lang="en-US" sz="2000" u="none" strike="noStrike" dirty="0">
                          <a:effectLst/>
                        </a:rPr>
                        <a:t>60%</a:t>
                      </a:r>
                      <a:endParaRPr lang="en-US" sz="2000" b="0" i="0" u="none" strike="noStrike" dirty="0">
                        <a:solidFill>
                          <a:srgbClr val="000000"/>
                        </a:solidFill>
                        <a:effectLst/>
                        <a:latin typeface="Times"/>
                      </a:endParaRPr>
                    </a:p>
                  </a:txBody>
                  <a:tcPr marL="12063" marR="12063" marT="12063" marB="0" anchor="ctr"/>
                </a:tc>
              </a:tr>
              <a:tr h="193005">
                <a:tc vMerge="1">
                  <a:txBody>
                    <a:bodyPr/>
                    <a:lstStyle/>
                    <a:p>
                      <a:endParaRPr lang="en-US"/>
                    </a:p>
                  </a:txBody>
                  <a:tcPr/>
                </a:tc>
                <a:tc>
                  <a:txBody>
                    <a:bodyPr/>
                    <a:lstStyle/>
                    <a:p>
                      <a:pPr algn="l" fontAlgn="ctr"/>
                      <a:r>
                        <a:rPr lang="en-US" sz="2000" u="none" strike="noStrike">
                          <a:effectLst/>
                        </a:rPr>
                        <a:t>Black</a:t>
                      </a:r>
                      <a:endParaRPr lang="en-US" sz="2000" b="0" i="0" u="none" strike="noStrike">
                        <a:solidFill>
                          <a:srgbClr val="000000"/>
                        </a:solidFill>
                        <a:effectLst/>
                        <a:latin typeface="Times"/>
                      </a:endParaRPr>
                    </a:p>
                  </a:txBody>
                  <a:tcPr marL="12063" marR="12063" marT="12063" marB="0" anchor="ctr"/>
                </a:tc>
                <a:tc>
                  <a:txBody>
                    <a:bodyPr/>
                    <a:lstStyle/>
                    <a:p>
                      <a:pPr algn="ctr" fontAlgn="ctr"/>
                      <a:r>
                        <a:rPr lang="en-US" sz="2000" u="none" strike="noStrike" dirty="0">
                          <a:effectLst/>
                        </a:rPr>
                        <a:t>33%</a:t>
                      </a:r>
                      <a:endParaRPr lang="en-US" sz="2000" b="0" i="0" u="none" strike="noStrike" dirty="0">
                        <a:solidFill>
                          <a:srgbClr val="000000"/>
                        </a:solidFill>
                        <a:effectLst/>
                        <a:latin typeface="Times"/>
                      </a:endParaRPr>
                    </a:p>
                  </a:txBody>
                  <a:tcPr marL="12063" marR="12063" marT="12063" marB="0" anchor="ctr"/>
                </a:tc>
              </a:tr>
              <a:tr h="193005">
                <a:tc>
                  <a:txBody>
                    <a:bodyPr/>
                    <a:lstStyle/>
                    <a:p>
                      <a:pPr algn="l" fontAlgn="ctr"/>
                      <a:r>
                        <a:rPr lang="en-US" sz="2000" u="none" strike="noStrike">
                          <a:effectLst/>
                        </a:rPr>
                        <a:t> </a:t>
                      </a:r>
                      <a:endParaRPr lang="en-US" sz="2000" b="0" i="1" u="none" strike="noStrike">
                        <a:solidFill>
                          <a:srgbClr val="000000"/>
                        </a:solidFill>
                        <a:effectLst/>
                        <a:latin typeface="Times"/>
                      </a:endParaRPr>
                    </a:p>
                  </a:txBody>
                  <a:tcPr marL="12063" marR="12063" marT="12063" marB="0" anchor="ctr"/>
                </a:tc>
                <a:tc>
                  <a:txBody>
                    <a:bodyPr/>
                    <a:lstStyle/>
                    <a:p>
                      <a:pPr algn="l" fontAlgn="ctr"/>
                      <a:r>
                        <a:rPr lang="en-US" sz="2000" u="none" strike="noStrike">
                          <a:effectLst/>
                        </a:rPr>
                        <a:t>Hispanic or Latino</a:t>
                      </a:r>
                      <a:endParaRPr lang="en-US" sz="2000" b="0" i="0" u="none" strike="noStrike">
                        <a:solidFill>
                          <a:srgbClr val="000000"/>
                        </a:solidFill>
                        <a:effectLst/>
                        <a:latin typeface="Times"/>
                      </a:endParaRPr>
                    </a:p>
                  </a:txBody>
                  <a:tcPr marL="12063" marR="12063" marT="12063" marB="0" anchor="ctr"/>
                </a:tc>
                <a:tc>
                  <a:txBody>
                    <a:bodyPr/>
                    <a:lstStyle/>
                    <a:p>
                      <a:pPr algn="ctr" fontAlgn="ctr"/>
                      <a:r>
                        <a:rPr lang="en-US" sz="2000" u="none" strike="noStrike">
                          <a:effectLst/>
                        </a:rPr>
                        <a:t>12%</a:t>
                      </a:r>
                      <a:endParaRPr lang="en-US" sz="2000" b="0" i="0" u="none" strike="noStrike">
                        <a:solidFill>
                          <a:srgbClr val="000000"/>
                        </a:solidFill>
                        <a:effectLst/>
                        <a:latin typeface="Times"/>
                      </a:endParaRPr>
                    </a:p>
                  </a:txBody>
                  <a:tcPr marL="12063" marR="12063" marT="12063" marB="0" anchor="ctr"/>
                </a:tc>
              </a:tr>
              <a:tr h="193005">
                <a:tc gridSpan="2">
                  <a:txBody>
                    <a:bodyPr/>
                    <a:lstStyle/>
                    <a:p>
                      <a:pPr algn="l" fontAlgn="ctr"/>
                      <a:r>
                        <a:rPr lang="en-US" sz="2000" u="none" strike="noStrike" dirty="0">
                          <a:effectLst/>
                        </a:rPr>
                        <a:t>Medicaid</a:t>
                      </a:r>
                      <a:endParaRPr lang="en-US" sz="2000" b="0" i="0" u="none" strike="noStrike" dirty="0">
                        <a:solidFill>
                          <a:srgbClr val="000000"/>
                        </a:solidFill>
                        <a:effectLst/>
                        <a:latin typeface="Times"/>
                      </a:endParaRPr>
                    </a:p>
                  </a:txBody>
                  <a:tcPr marL="12063" marR="12063" marT="12063" marB="0" anchor="ctr"/>
                </a:tc>
                <a:tc hMerge="1">
                  <a:txBody>
                    <a:bodyPr/>
                    <a:lstStyle/>
                    <a:p>
                      <a:endParaRPr lang="en-US"/>
                    </a:p>
                  </a:txBody>
                  <a:tcPr/>
                </a:tc>
                <a:tc>
                  <a:txBody>
                    <a:bodyPr/>
                    <a:lstStyle/>
                    <a:p>
                      <a:pPr algn="ctr" fontAlgn="ctr"/>
                      <a:r>
                        <a:rPr lang="en-US" sz="2000" u="none" strike="noStrike" dirty="0">
                          <a:effectLst/>
                        </a:rPr>
                        <a:t>31%</a:t>
                      </a:r>
                      <a:endParaRPr lang="en-US" sz="2000" b="0" i="0" u="none" strike="noStrike" dirty="0">
                        <a:solidFill>
                          <a:srgbClr val="000000"/>
                        </a:solidFill>
                        <a:effectLst/>
                        <a:latin typeface="Times"/>
                      </a:endParaRPr>
                    </a:p>
                  </a:txBody>
                  <a:tcPr marL="12063" marR="12063" marT="12063" marB="0" anchor="ctr"/>
                </a:tc>
              </a:tr>
            </a:tbl>
          </a:graphicData>
        </a:graphic>
      </p:graphicFrame>
    </p:spTree>
    <p:extLst>
      <p:ext uri="{BB962C8B-B14F-4D97-AF65-F5344CB8AC3E}">
        <p14:creationId xmlns:p14="http://schemas.microsoft.com/office/powerpoint/2010/main" val="131368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Meals On Wheels">
      <a:dk1>
        <a:srgbClr val="003952"/>
      </a:dk1>
      <a:lt1>
        <a:sysClr val="window" lastClr="FFFFFF"/>
      </a:lt1>
      <a:dk2>
        <a:srgbClr val="003952"/>
      </a:dk2>
      <a:lt2>
        <a:srgbClr val="E6E7E8"/>
      </a:lt2>
      <a:accent1>
        <a:srgbClr val="00B7C4"/>
      </a:accent1>
      <a:accent2>
        <a:srgbClr val="ABD037"/>
      </a:accent2>
      <a:accent3>
        <a:srgbClr val="EEC819"/>
      </a:accent3>
      <a:accent4>
        <a:srgbClr val="BA377C"/>
      </a:accent4>
      <a:accent5>
        <a:srgbClr val="D88D3A"/>
      </a:accent5>
      <a:accent6>
        <a:srgbClr val="BCBEC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W PP Template">
  <a:themeElements>
    <a:clrScheme name="Meals On Wheels">
      <a:dk1>
        <a:srgbClr val="003952"/>
      </a:dk1>
      <a:lt1>
        <a:sysClr val="window" lastClr="FFFFFF"/>
      </a:lt1>
      <a:dk2>
        <a:srgbClr val="003952"/>
      </a:dk2>
      <a:lt2>
        <a:srgbClr val="E6E7E8"/>
      </a:lt2>
      <a:accent1>
        <a:srgbClr val="00B7C4"/>
      </a:accent1>
      <a:accent2>
        <a:srgbClr val="ABD037"/>
      </a:accent2>
      <a:accent3>
        <a:srgbClr val="EEC819"/>
      </a:accent3>
      <a:accent4>
        <a:srgbClr val="BA377C"/>
      </a:accent4>
      <a:accent5>
        <a:srgbClr val="D88D3A"/>
      </a:accent5>
      <a:accent6>
        <a:srgbClr val="BCBEC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5689</TotalTime>
  <Words>4330</Words>
  <Application>Microsoft Office PowerPoint</Application>
  <PresentationFormat>On-screen Show (4:3)</PresentationFormat>
  <Paragraphs>540</Paragraphs>
  <Slides>51</Slides>
  <Notes>35</Notes>
  <HiddenSlides>0</HiddenSlides>
  <MMClips>0</MMClips>
  <ScaleCrop>false</ScaleCrop>
  <HeadingPairs>
    <vt:vector size="8" baseType="variant">
      <vt:variant>
        <vt:lpstr>Fonts Used</vt:lpstr>
      </vt:variant>
      <vt:variant>
        <vt:i4>17</vt:i4>
      </vt:variant>
      <vt:variant>
        <vt:lpstr>Theme</vt:lpstr>
      </vt:variant>
      <vt:variant>
        <vt:i4>3</vt:i4>
      </vt:variant>
      <vt:variant>
        <vt:lpstr>Embedded OLE Servers</vt:lpstr>
      </vt:variant>
      <vt:variant>
        <vt:i4>1</vt:i4>
      </vt:variant>
      <vt:variant>
        <vt:lpstr>Slide Titles</vt:lpstr>
      </vt:variant>
      <vt:variant>
        <vt:i4>51</vt:i4>
      </vt:variant>
    </vt:vector>
  </HeadingPairs>
  <TitlesOfParts>
    <vt:vector size="72" baseType="lpstr">
      <vt:lpstr>MS PGothic</vt:lpstr>
      <vt:lpstr>MS PGothic</vt:lpstr>
      <vt:lpstr>Arial</vt:lpstr>
      <vt:lpstr>Arial Narrow</vt:lpstr>
      <vt:lpstr>Bryant Bold</vt:lpstr>
      <vt:lpstr>Calibri</vt:lpstr>
      <vt:lpstr>Cambria</vt:lpstr>
      <vt:lpstr>Corbel</vt:lpstr>
      <vt:lpstr>Courier New</vt:lpstr>
      <vt:lpstr>Helvetica</vt:lpstr>
      <vt:lpstr>Helvetica Neue</vt:lpstr>
      <vt:lpstr>Minion</vt:lpstr>
      <vt:lpstr>Minion Pro</vt:lpstr>
      <vt:lpstr>Times</vt:lpstr>
      <vt:lpstr>Times New Roman</vt:lpstr>
      <vt:lpstr>Trade Gothic LT Std</vt:lpstr>
      <vt:lpstr>Wingdings</vt:lpstr>
      <vt:lpstr>1_Office Theme</vt:lpstr>
      <vt:lpstr>Office Theme</vt:lpstr>
      <vt:lpstr>MOW PP Template</vt:lpstr>
      <vt:lpstr>Document</vt:lpstr>
      <vt:lpstr>Delivering More Than A Meal: Impact of Home-Delivered Meal Service Models on Clients’ Health</vt:lpstr>
      <vt:lpstr>Background</vt:lpstr>
      <vt:lpstr>Motivation for Study</vt:lpstr>
      <vt:lpstr>“More Than A Meal” Study</vt:lpstr>
      <vt:lpstr>Design</vt:lpstr>
      <vt:lpstr>Initial Interview</vt:lpstr>
      <vt:lpstr>Follow-Up Interview</vt:lpstr>
      <vt:lpstr>Data Analysis</vt:lpstr>
      <vt:lpstr>Demographic Characteristics</vt:lpstr>
      <vt:lpstr>Help with Personal Care Needs</vt:lpstr>
      <vt:lpstr>Social Support</vt:lpstr>
      <vt:lpstr>Comparing Participants to the Population of Seniors Nationally</vt:lpstr>
      <vt:lpstr>Participants Have Worse Self-Rated Health than Seniors Nationally</vt:lpstr>
      <vt:lpstr>Participants More Likely to Have Depression and Anxiety than Seniors Nationally</vt:lpstr>
      <vt:lpstr>Participants More Likely to Have Fallen and Have the Fear of Falling Limit Activities than Seniors Nationally</vt:lpstr>
      <vt:lpstr>Participants More Likely to Need Help Shopping for Groceries and Preparing Food than Seniors Nationally</vt:lpstr>
      <vt:lpstr>MTAM Participants Have More Exterior Hazards Than Seniors Nationally</vt:lpstr>
      <vt:lpstr>MTAM Participants Have More Hazards Inside the Home Than Seniors Nationally</vt:lpstr>
      <vt:lpstr>Aim 1 Conclusions</vt:lpstr>
      <vt:lpstr>Study Aims 2 &amp; 3</vt:lpstr>
      <vt:lpstr>Demographic Characteristics</vt:lpstr>
      <vt:lpstr>Retention and Reasons for Attrition </vt:lpstr>
      <vt:lpstr>Improvement in Mental &amp; Self-Rated Health</vt:lpstr>
      <vt:lpstr>Decreasing Worry about Staying Home  </vt:lpstr>
      <vt:lpstr>Improvement in Loneliness^</vt:lpstr>
      <vt:lpstr>Self-Reported Improvement in Loneliness^</vt:lpstr>
      <vt:lpstr>Feelings of Safety</vt:lpstr>
      <vt:lpstr>Hospitalization and Falls^</vt:lpstr>
      <vt:lpstr>Satisfaction</vt:lpstr>
      <vt:lpstr>Conclusions: Aims 2 and 3</vt:lpstr>
      <vt:lpstr>Limitations</vt:lpstr>
      <vt:lpstr>More Than A Meal: Phase 2 - Ongoing</vt:lpstr>
      <vt:lpstr>Design</vt:lpstr>
      <vt:lpstr>Results</vt:lpstr>
      <vt:lpstr>Acknowledgements</vt:lpstr>
      <vt:lpstr>Thank  you!</vt:lpstr>
      <vt:lpstr>Waiting lists:  practice and policy implications</vt:lpstr>
      <vt:lpstr>Waiting lists: policy &amp; practice implications</vt:lpstr>
      <vt:lpstr>Why are there waiting lists?</vt:lpstr>
      <vt:lpstr>Waiting lists: policy &amp; practice implications</vt:lpstr>
      <vt:lpstr>Advocacy: #Seniorscantwait</vt:lpstr>
      <vt:lpstr>#Seniorscantwait Campaign</vt:lpstr>
      <vt:lpstr>#Seniorscantwait Campaign: Social images</vt:lpstr>
      <vt:lpstr>#Seniorscantwait Campaign: Sample tweets</vt:lpstr>
      <vt:lpstr>#Seniorscantwait Campaign: REsults</vt:lpstr>
      <vt:lpstr>Learn more…</vt:lpstr>
      <vt:lpstr>Service expansion: ADTS Rockingham co.</vt:lpstr>
      <vt:lpstr>Volunteer &amp; community engagement</vt:lpstr>
      <vt:lpstr>Waiting lists: policy &amp; practice implications</vt:lpstr>
      <vt:lpstr>Stay tuned…</vt:lpstr>
      <vt:lpstr>Thank you!</vt:lpstr>
    </vt:vector>
  </TitlesOfParts>
  <Company>University of South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Kali Thomas</dc:creator>
  <cp:lastModifiedBy>Uche Akobundu</cp:lastModifiedBy>
  <cp:revision>252</cp:revision>
  <dcterms:created xsi:type="dcterms:W3CDTF">2016-02-12T10:55:43Z</dcterms:created>
  <dcterms:modified xsi:type="dcterms:W3CDTF">2016-03-24T19:47:05Z</dcterms:modified>
</cp:coreProperties>
</file>