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66" r:id="rId2"/>
    <p:sldId id="267" r:id="rId3"/>
    <p:sldId id="312" r:id="rId4"/>
    <p:sldId id="293" r:id="rId5"/>
    <p:sldId id="307" r:id="rId6"/>
    <p:sldId id="294" r:id="rId7"/>
    <p:sldId id="295" r:id="rId8"/>
    <p:sldId id="296" r:id="rId9"/>
    <p:sldId id="274" r:id="rId10"/>
    <p:sldId id="268" r:id="rId11"/>
    <p:sldId id="269" r:id="rId12"/>
    <p:sldId id="297" r:id="rId13"/>
    <p:sldId id="298" r:id="rId14"/>
    <p:sldId id="276" r:id="rId15"/>
    <p:sldId id="277" r:id="rId16"/>
    <p:sldId id="278" r:id="rId17"/>
    <p:sldId id="279" r:id="rId18"/>
    <p:sldId id="308" r:id="rId19"/>
    <p:sldId id="309" r:id="rId20"/>
    <p:sldId id="310" r:id="rId21"/>
    <p:sldId id="311" r:id="rId22"/>
    <p:sldId id="284" r:id="rId23"/>
    <p:sldId id="285" r:id="rId24"/>
    <p:sldId id="286" r:id="rId25"/>
    <p:sldId id="287" r:id="rId26"/>
    <p:sldId id="304" r:id="rId27"/>
    <p:sldId id="303" r:id="rId28"/>
    <p:sldId id="313" r:id="rId29"/>
    <p:sldId id="299" r:id="rId30"/>
    <p:sldId id="314" r:id="rId31"/>
    <p:sldId id="302" r:id="rId32"/>
    <p:sldId id="315" r:id="rId33"/>
    <p:sldId id="301" r:id="rId34"/>
    <p:sldId id="289" r:id="rId35"/>
    <p:sldId id="290" r:id="rId36"/>
    <p:sldId id="291" r:id="rId37"/>
    <p:sldId id="306" r:id="rId38"/>
    <p:sldId id="316" r:id="rId39"/>
    <p:sldId id="318" r:id="rId40"/>
    <p:sldId id="31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BB"/>
    <a:srgbClr val="BED600"/>
    <a:srgbClr val="FFA100"/>
    <a:srgbClr val="002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616C3-37CF-4F34-8871-411F8EC240E8}"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7AD28F7D-EAFE-4FC3-84AE-DB059E547B7D}">
      <dgm:prSet phldrT="[Text]" custT="1"/>
      <dgm:spPr>
        <a:solidFill>
          <a:srgbClr val="FFA100"/>
        </a:solidFill>
      </dgm:spPr>
      <dgm:t>
        <a:bodyPr/>
        <a:lstStyle/>
        <a:p>
          <a:r>
            <a:rPr lang="en-US" sz="1800" b="1" i="0" baseline="0" dirty="0" smtClean="0">
              <a:solidFill>
                <a:schemeClr val="tx1"/>
              </a:solidFill>
            </a:rPr>
            <a:t>Better care</a:t>
          </a:r>
          <a:endParaRPr lang="en-US" sz="1800" b="1" i="0" baseline="0" dirty="0">
            <a:solidFill>
              <a:schemeClr val="tx1"/>
            </a:solidFill>
          </a:endParaRPr>
        </a:p>
      </dgm:t>
    </dgm:pt>
    <dgm:pt modelId="{38459DB9-1425-4EA4-A094-86206FD3F0CF}" type="parTrans" cxnId="{36DD2952-462B-4B9D-A0D1-4252CFDA9B4C}">
      <dgm:prSet/>
      <dgm:spPr/>
      <dgm:t>
        <a:bodyPr/>
        <a:lstStyle/>
        <a:p>
          <a:endParaRPr lang="en-US"/>
        </a:p>
      </dgm:t>
    </dgm:pt>
    <dgm:pt modelId="{99599E58-CF72-4213-9C8F-6B56557B7538}" type="sibTrans" cxnId="{36DD2952-462B-4B9D-A0D1-4252CFDA9B4C}">
      <dgm:prSet/>
      <dgm:spPr/>
      <dgm:t>
        <a:bodyPr/>
        <a:lstStyle/>
        <a:p>
          <a:endParaRPr lang="en-US"/>
        </a:p>
      </dgm:t>
    </dgm:pt>
    <dgm:pt modelId="{D4467907-BBD4-4C37-846B-8D8BB30D0E39}">
      <dgm:prSet phldrT="[Text]" custT="1"/>
      <dgm:spPr>
        <a:solidFill>
          <a:srgbClr val="0089BB"/>
        </a:solidFill>
      </dgm:spPr>
      <dgm:t>
        <a:bodyPr/>
        <a:lstStyle/>
        <a:p>
          <a:r>
            <a:rPr lang="en-US" sz="1800" b="1" i="0" baseline="0" dirty="0" smtClean="0">
              <a:solidFill>
                <a:schemeClr val="tx1"/>
              </a:solidFill>
            </a:rPr>
            <a:t>Healthier People</a:t>
          </a:r>
          <a:endParaRPr lang="en-US" sz="1800" b="1" i="0" baseline="0" dirty="0">
            <a:solidFill>
              <a:schemeClr val="tx1"/>
            </a:solidFill>
          </a:endParaRPr>
        </a:p>
      </dgm:t>
    </dgm:pt>
    <dgm:pt modelId="{D57752DF-D107-4DA2-A48A-2FE613B8A353}" type="parTrans" cxnId="{E463437C-EB44-4B45-965D-49D38F7E7DC3}">
      <dgm:prSet/>
      <dgm:spPr/>
      <dgm:t>
        <a:bodyPr/>
        <a:lstStyle/>
        <a:p>
          <a:endParaRPr lang="en-US"/>
        </a:p>
      </dgm:t>
    </dgm:pt>
    <dgm:pt modelId="{55946546-58CD-434F-88CE-EC74A310ABD5}" type="sibTrans" cxnId="{E463437C-EB44-4B45-965D-49D38F7E7DC3}">
      <dgm:prSet/>
      <dgm:spPr/>
      <dgm:t>
        <a:bodyPr/>
        <a:lstStyle/>
        <a:p>
          <a:endParaRPr lang="en-US"/>
        </a:p>
      </dgm:t>
    </dgm:pt>
    <dgm:pt modelId="{5B323A45-DCCE-40C3-80AE-65C21E23809D}">
      <dgm:prSet phldrT="[Text]" custT="1"/>
      <dgm:spPr/>
      <dgm:t>
        <a:bodyPr/>
        <a:lstStyle/>
        <a:p>
          <a:r>
            <a:rPr lang="en-US" sz="2800" b="1" i="0" baseline="0" dirty="0" smtClean="0"/>
            <a:t>Triple Aim</a:t>
          </a:r>
          <a:endParaRPr lang="en-US" sz="2800" b="1" i="0" baseline="0" dirty="0"/>
        </a:p>
      </dgm:t>
    </dgm:pt>
    <dgm:pt modelId="{298274FF-9208-4B23-BD11-0ED398B8EAE6}" type="parTrans" cxnId="{AC01B6BA-56E8-4967-9E11-D0FE1FF400C8}">
      <dgm:prSet/>
      <dgm:spPr/>
      <dgm:t>
        <a:bodyPr/>
        <a:lstStyle/>
        <a:p>
          <a:endParaRPr lang="en-US"/>
        </a:p>
      </dgm:t>
    </dgm:pt>
    <dgm:pt modelId="{2F7802F5-7ADE-457F-B4E9-3EEF2940308C}" type="sibTrans" cxnId="{AC01B6BA-56E8-4967-9E11-D0FE1FF400C8}">
      <dgm:prSet/>
      <dgm:spPr/>
      <dgm:t>
        <a:bodyPr/>
        <a:lstStyle/>
        <a:p>
          <a:endParaRPr lang="en-US"/>
        </a:p>
      </dgm:t>
    </dgm:pt>
    <dgm:pt modelId="{E2B42DC5-BDBF-4858-84DE-0F18496B75E9}">
      <dgm:prSet phldrT="[Text]" custT="1"/>
      <dgm:spPr>
        <a:solidFill>
          <a:srgbClr val="BED600"/>
        </a:solidFill>
      </dgm:spPr>
      <dgm:t>
        <a:bodyPr/>
        <a:lstStyle/>
        <a:p>
          <a:r>
            <a:rPr lang="en-US" sz="1800" b="1" i="0" baseline="0" dirty="0" smtClean="0">
              <a:solidFill>
                <a:schemeClr val="tx1"/>
              </a:solidFill>
            </a:rPr>
            <a:t>Smarter Spending</a:t>
          </a:r>
          <a:endParaRPr lang="en-US" sz="1800" b="1" i="0" baseline="0" dirty="0">
            <a:solidFill>
              <a:schemeClr val="tx1"/>
            </a:solidFill>
          </a:endParaRPr>
        </a:p>
      </dgm:t>
    </dgm:pt>
    <dgm:pt modelId="{0D1BD175-66C1-4ACE-A802-2BB99A2D0EBD}" type="parTrans" cxnId="{21FF3C6D-2AB6-4953-B668-C19572C93E14}">
      <dgm:prSet/>
      <dgm:spPr/>
      <dgm:t>
        <a:bodyPr/>
        <a:lstStyle/>
        <a:p>
          <a:endParaRPr lang="en-US"/>
        </a:p>
      </dgm:t>
    </dgm:pt>
    <dgm:pt modelId="{202682CD-0285-4865-82FF-8BDEDDC67BDB}" type="sibTrans" cxnId="{21FF3C6D-2AB6-4953-B668-C19572C93E14}">
      <dgm:prSet/>
      <dgm:spPr/>
      <dgm:t>
        <a:bodyPr/>
        <a:lstStyle/>
        <a:p>
          <a:endParaRPr lang="en-US"/>
        </a:p>
      </dgm:t>
    </dgm:pt>
    <dgm:pt modelId="{41924670-B333-45FA-9A42-D404F203B2BB}" type="pres">
      <dgm:prSet presAssocID="{DEA616C3-37CF-4F34-8871-411F8EC240E8}" presName="compositeShape" presStyleCnt="0">
        <dgm:presLayoutVars>
          <dgm:chMax val="9"/>
          <dgm:dir/>
          <dgm:resizeHandles val="exact"/>
        </dgm:presLayoutVars>
      </dgm:prSet>
      <dgm:spPr/>
      <dgm:t>
        <a:bodyPr/>
        <a:lstStyle/>
        <a:p>
          <a:endParaRPr lang="en-US"/>
        </a:p>
      </dgm:t>
    </dgm:pt>
    <dgm:pt modelId="{5B1EF7BB-01BA-4B4D-911C-BF842E65839B}" type="pres">
      <dgm:prSet presAssocID="{DEA616C3-37CF-4F34-8871-411F8EC240E8}" presName="triangle1" presStyleLbl="node1" presStyleIdx="0" presStyleCnt="4">
        <dgm:presLayoutVars>
          <dgm:bulletEnabled val="1"/>
        </dgm:presLayoutVars>
      </dgm:prSet>
      <dgm:spPr/>
      <dgm:t>
        <a:bodyPr/>
        <a:lstStyle/>
        <a:p>
          <a:endParaRPr lang="en-US"/>
        </a:p>
      </dgm:t>
    </dgm:pt>
    <dgm:pt modelId="{8DBFE655-3C7A-41B9-8F9A-9EA5E1767797}" type="pres">
      <dgm:prSet presAssocID="{DEA616C3-37CF-4F34-8871-411F8EC240E8}" presName="triangle2" presStyleLbl="node1" presStyleIdx="1" presStyleCnt="4">
        <dgm:presLayoutVars>
          <dgm:bulletEnabled val="1"/>
        </dgm:presLayoutVars>
      </dgm:prSet>
      <dgm:spPr/>
      <dgm:t>
        <a:bodyPr/>
        <a:lstStyle/>
        <a:p>
          <a:endParaRPr lang="en-US"/>
        </a:p>
      </dgm:t>
    </dgm:pt>
    <dgm:pt modelId="{AB6D2408-2154-4A70-A83F-27A89594202F}" type="pres">
      <dgm:prSet presAssocID="{DEA616C3-37CF-4F34-8871-411F8EC240E8}" presName="triangle3" presStyleLbl="node1" presStyleIdx="2" presStyleCnt="4" custLinFactNeighborX="27" custLinFactNeighborY="-389">
        <dgm:presLayoutVars>
          <dgm:bulletEnabled val="1"/>
        </dgm:presLayoutVars>
      </dgm:prSet>
      <dgm:spPr/>
      <dgm:t>
        <a:bodyPr/>
        <a:lstStyle/>
        <a:p>
          <a:endParaRPr lang="en-US"/>
        </a:p>
      </dgm:t>
    </dgm:pt>
    <dgm:pt modelId="{01577495-1E52-4E11-861D-332B6A789C50}" type="pres">
      <dgm:prSet presAssocID="{DEA616C3-37CF-4F34-8871-411F8EC240E8}" presName="triangle4" presStyleLbl="node1" presStyleIdx="3" presStyleCnt="4">
        <dgm:presLayoutVars>
          <dgm:bulletEnabled val="1"/>
        </dgm:presLayoutVars>
      </dgm:prSet>
      <dgm:spPr/>
      <dgm:t>
        <a:bodyPr/>
        <a:lstStyle/>
        <a:p>
          <a:endParaRPr lang="en-US"/>
        </a:p>
      </dgm:t>
    </dgm:pt>
  </dgm:ptLst>
  <dgm:cxnLst>
    <dgm:cxn modelId="{21FF3C6D-2AB6-4953-B668-C19572C93E14}" srcId="{DEA616C3-37CF-4F34-8871-411F8EC240E8}" destId="{E2B42DC5-BDBF-4858-84DE-0F18496B75E9}" srcOrd="3" destOrd="0" parTransId="{0D1BD175-66C1-4ACE-A802-2BB99A2D0EBD}" sibTransId="{202682CD-0285-4865-82FF-8BDEDDC67BDB}"/>
    <dgm:cxn modelId="{780809EE-66D9-48AE-ADCB-62EF3D68A3BE}" type="presOf" srcId="{E2B42DC5-BDBF-4858-84DE-0F18496B75E9}" destId="{01577495-1E52-4E11-861D-332B6A789C50}" srcOrd="0" destOrd="0" presId="urn:microsoft.com/office/officeart/2005/8/layout/pyramid4"/>
    <dgm:cxn modelId="{E463437C-EB44-4B45-965D-49D38F7E7DC3}" srcId="{DEA616C3-37CF-4F34-8871-411F8EC240E8}" destId="{D4467907-BBD4-4C37-846B-8D8BB30D0E39}" srcOrd="1" destOrd="0" parTransId="{D57752DF-D107-4DA2-A48A-2FE613B8A353}" sibTransId="{55946546-58CD-434F-88CE-EC74A310ABD5}"/>
    <dgm:cxn modelId="{3E0426A6-1007-403A-8030-469642DD1AA0}" type="presOf" srcId="{7AD28F7D-EAFE-4FC3-84AE-DB059E547B7D}" destId="{5B1EF7BB-01BA-4B4D-911C-BF842E65839B}" srcOrd="0" destOrd="0" presId="urn:microsoft.com/office/officeart/2005/8/layout/pyramid4"/>
    <dgm:cxn modelId="{36DD2952-462B-4B9D-A0D1-4252CFDA9B4C}" srcId="{DEA616C3-37CF-4F34-8871-411F8EC240E8}" destId="{7AD28F7D-EAFE-4FC3-84AE-DB059E547B7D}" srcOrd="0" destOrd="0" parTransId="{38459DB9-1425-4EA4-A094-86206FD3F0CF}" sibTransId="{99599E58-CF72-4213-9C8F-6B56557B7538}"/>
    <dgm:cxn modelId="{AC01B6BA-56E8-4967-9E11-D0FE1FF400C8}" srcId="{DEA616C3-37CF-4F34-8871-411F8EC240E8}" destId="{5B323A45-DCCE-40C3-80AE-65C21E23809D}" srcOrd="2" destOrd="0" parTransId="{298274FF-9208-4B23-BD11-0ED398B8EAE6}" sibTransId="{2F7802F5-7ADE-457F-B4E9-3EEF2940308C}"/>
    <dgm:cxn modelId="{C8D3CC1B-8D38-4FDB-BFF0-0159A36C4746}" type="presOf" srcId="{D4467907-BBD4-4C37-846B-8D8BB30D0E39}" destId="{8DBFE655-3C7A-41B9-8F9A-9EA5E1767797}" srcOrd="0" destOrd="0" presId="urn:microsoft.com/office/officeart/2005/8/layout/pyramid4"/>
    <dgm:cxn modelId="{8A1CF464-DD59-4162-97F8-13A8CED25281}" type="presOf" srcId="{5B323A45-DCCE-40C3-80AE-65C21E23809D}" destId="{AB6D2408-2154-4A70-A83F-27A89594202F}" srcOrd="0" destOrd="0" presId="urn:microsoft.com/office/officeart/2005/8/layout/pyramid4"/>
    <dgm:cxn modelId="{5F8A24F6-78DA-4B0D-8B77-02163ADDD8ED}" type="presOf" srcId="{DEA616C3-37CF-4F34-8871-411F8EC240E8}" destId="{41924670-B333-45FA-9A42-D404F203B2BB}" srcOrd="0" destOrd="0" presId="urn:microsoft.com/office/officeart/2005/8/layout/pyramid4"/>
    <dgm:cxn modelId="{9B18D03E-EEAC-497B-B0D2-E18ADA2C0B89}" type="presParOf" srcId="{41924670-B333-45FA-9A42-D404F203B2BB}" destId="{5B1EF7BB-01BA-4B4D-911C-BF842E65839B}" srcOrd="0" destOrd="0" presId="urn:microsoft.com/office/officeart/2005/8/layout/pyramid4"/>
    <dgm:cxn modelId="{CECCFB58-A774-44F9-9E1E-B4D3563F5424}" type="presParOf" srcId="{41924670-B333-45FA-9A42-D404F203B2BB}" destId="{8DBFE655-3C7A-41B9-8F9A-9EA5E1767797}" srcOrd="1" destOrd="0" presId="urn:microsoft.com/office/officeart/2005/8/layout/pyramid4"/>
    <dgm:cxn modelId="{540C1006-5311-4A29-818C-865C21457391}" type="presParOf" srcId="{41924670-B333-45FA-9A42-D404F203B2BB}" destId="{AB6D2408-2154-4A70-A83F-27A89594202F}" srcOrd="2" destOrd="0" presId="urn:microsoft.com/office/officeart/2005/8/layout/pyramid4"/>
    <dgm:cxn modelId="{5710D317-07BA-49F1-BC1A-225A92605451}" type="presParOf" srcId="{41924670-B333-45FA-9A42-D404F203B2BB}" destId="{01577495-1E52-4E11-861D-332B6A789C50}"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2EAFE-E832-4983-B637-336B281C4505}"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80B85DA6-AE6B-4D6A-A7B2-BB321AF3810E}">
      <dgm:prSet phldrT="[Text]" custT="1"/>
      <dgm:spPr/>
      <dgm:t>
        <a:bodyPr/>
        <a:lstStyle/>
        <a:p>
          <a:r>
            <a:rPr lang="en-US" sz="3600" dirty="0" smtClean="0">
              <a:solidFill>
                <a:schemeClr val="tx1"/>
              </a:solidFill>
            </a:rPr>
            <a:t>Improvement in feelings of anxiety, self-rated health, isolation and loneliness</a:t>
          </a:r>
          <a:endParaRPr lang="en-US" sz="3600" dirty="0">
            <a:solidFill>
              <a:schemeClr val="tx1"/>
            </a:solidFill>
          </a:endParaRPr>
        </a:p>
      </dgm:t>
    </dgm:pt>
    <dgm:pt modelId="{CA20A399-5904-45CD-A0C0-490659524693}" type="parTrans" cxnId="{1614C8EF-18D7-40B5-AA17-20CEDF05D096}">
      <dgm:prSet/>
      <dgm:spPr/>
      <dgm:t>
        <a:bodyPr/>
        <a:lstStyle/>
        <a:p>
          <a:endParaRPr lang="en-US"/>
        </a:p>
      </dgm:t>
    </dgm:pt>
    <dgm:pt modelId="{CB175923-C847-42D0-B64B-EBA259B80C50}" type="sibTrans" cxnId="{1614C8EF-18D7-40B5-AA17-20CEDF05D096}">
      <dgm:prSet/>
      <dgm:spPr/>
      <dgm:t>
        <a:bodyPr/>
        <a:lstStyle/>
        <a:p>
          <a:endParaRPr lang="en-US"/>
        </a:p>
      </dgm:t>
    </dgm:pt>
    <dgm:pt modelId="{66C1AE03-CE42-45AF-A0A0-32626805A73E}">
      <dgm:prSet phldrT="[Text]" phldr="1"/>
      <dgm:spPr/>
      <dgm:t>
        <a:bodyPr/>
        <a:lstStyle/>
        <a:p>
          <a:endParaRPr lang="en-US"/>
        </a:p>
      </dgm:t>
    </dgm:pt>
    <dgm:pt modelId="{9EDA0B05-26FB-4EB6-9654-F7B899674062}" type="parTrans" cxnId="{8BE7C2A4-3C17-41FA-8633-AE9F6A2DF82C}">
      <dgm:prSet/>
      <dgm:spPr/>
      <dgm:t>
        <a:bodyPr/>
        <a:lstStyle/>
        <a:p>
          <a:endParaRPr lang="en-US"/>
        </a:p>
      </dgm:t>
    </dgm:pt>
    <dgm:pt modelId="{B2D744AB-0615-4A3E-9C20-E2FD85F36649}" type="sibTrans" cxnId="{8BE7C2A4-3C17-41FA-8633-AE9F6A2DF82C}">
      <dgm:prSet/>
      <dgm:spPr/>
      <dgm:t>
        <a:bodyPr/>
        <a:lstStyle/>
        <a:p>
          <a:endParaRPr lang="en-US"/>
        </a:p>
      </dgm:t>
    </dgm:pt>
    <dgm:pt modelId="{06500942-7BD3-4561-84F0-C719C0DD99DE}">
      <dgm:prSet custT="1"/>
      <dgm:spPr/>
      <dgm:t>
        <a:bodyPr/>
        <a:lstStyle/>
        <a:p>
          <a:r>
            <a:rPr lang="en-US" altLang="en-US" sz="3600" dirty="0" smtClean="0">
              <a:solidFill>
                <a:schemeClr val="tx1"/>
              </a:solidFill>
              <a:latin typeface="+mn-lt"/>
              <a:cs typeface="Helvetica" panose="020B0604020202020204" pitchFamily="34" charset="0"/>
            </a:rPr>
            <a:t>Decrease</a:t>
          </a:r>
          <a:r>
            <a:rPr lang="en-US" altLang="en-US" sz="3600" baseline="0" dirty="0" smtClean="0">
              <a:solidFill>
                <a:schemeClr val="tx1"/>
              </a:solidFill>
              <a:latin typeface="+mn-lt"/>
              <a:cs typeface="Helvetica" panose="020B0604020202020204" pitchFamily="34" charset="0"/>
            </a:rPr>
            <a:t> in hospitalizations and falls</a:t>
          </a:r>
          <a:endParaRPr lang="en-US" altLang="en-US" sz="3600" dirty="0" smtClean="0">
            <a:solidFill>
              <a:schemeClr val="tx1"/>
            </a:solidFill>
            <a:latin typeface="+mn-lt"/>
            <a:cs typeface="Helvetica" panose="020B0604020202020204" pitchFamily="34" charset="0"/>
          </a:endParaRPr>
        </a:p>
      </dgm:t>
    </dgm:pt>
    <dgm:pt modelId="{4933FBC2-615D-4450-B74A-86A39DB5DBE3}" type="parTrans" cxnId="{84324DD0-48F4-42CE-8903-A87FE1188F18}">
      <dgm:prSet/>
      <dgm:spPr/>
      <dgm:t>
        <a:bodyPr/>
        <a:lstStyle/>
        <a:p>
          <a:endParaRPr lang="en-US"/>
        </a:p>
      </dgm:t>
    </dgm:pt>
    <dgm:pt modelId="{BD6B82C6-B2CD-461D-A349-923F206951D9}" type="sibTrans" cxnId="{84324DD0-48F4-42CE-8903-A87FE1188F18}">
      <dgm:prSet/>
      <dgm:spPr/>
      <dgm:t>
        <a:bodyPr/>
        <a:lstStyle/>
        <a:p>
          <a:endParaRPr lang="en-US"/>
        </a:p>
      </dgm:t>
    </dgm:pt>
    <dgm:pt modelId="{D078519F-00F7-4B28-A102-20C8D0DAA20C}">
      <dgm:prSet/>
      <dgm:spPr/>
      <dgm:t>
        <a:bodyPr/>
        <a:lstStyle/>
        <a:p>
          <a:endParaRPr lang="en-US"/>
        </a:p>
      </dgm:t>
    </dgm:pt>
    <dgm:pt modelId="{73986FCC-073F-467A-9579-154E41CC45F2}" type="parTrans" cxnId="{3C69A5C6-DDBE-46EA-A996-F0D2ED58EAEA}">
      <dgm:prSet/>
      <dgm:spPr/>
      <dgm:t>
        <a:bodyPr/>
        <a:lstStyle/>
        <a:p>
          <a:endParaRPr lang="en-US"/>
        </a:p>
      </dgm:t>
    </dgm:pt>
    <dgm:pt modelId="{33B64A12-6F3A-4B72-8ED0-D777781933AC}" type="sibTrans" cxnId="{3C69A5C6-DDBE-46EA-A996-F0D2ED58EAEA}">
      <dgm:prSet/>
      <dgm:spPr/>
      <dgm:t>
        <a:bodyPr/>
        <a:lstStyle/>
        <a:p>
          <a:endParaRPr lang="en-US"/>
        </a:p>
      </dgm:t>
    </dgm:pt>
    <dgm:pt modelId="{AD6C525E-980D-4973-9FE9-6D4956F98055}">
      <dgm:prSet/>
      <dgm:spPr/>
      <dgm:t>
        <a:bodyPr/>
        <a:lstStyle/>
        <a:p>
          <a:endParaRPr lang="en-US"/>
        </a:p>
      </dgm:t>
    </dgm:pt>
    <dgm:pt modelId="{BB5D37BA-7F08-4E54-9AD2-AF445C3B0AB8}" type="parTrans" cxnId="{684B3F78-30E6-4BF8-A996-5CB77C14E84C}">
      <dgm:prSet/>
      <dgm:spPr/>
      <dgm:t>
        <a:bodyPr/>
        <a:lstStyle/>
        <a:p>
          <a:endParaRPr lang="en-US"/>
        </a:p>
      </dgm:t>
    </dgm:pt>
    <dgm:pt modelId="{42A437BB-E38D-49CB-AFBF-D2D7D38A5AAB}" type="sibTrans" cxnId="{684B3F78-30E6-4BF8-A996-5CB77C14E84C}">
      <dgm:prSet/>
      <dgm:spPr/>
      <dgm:t>
        <a:bodyPr/>
        <a:lstStyle/>
        <a:p>
          <a:endParaRPr lang="en-US"/>
        </a:p>
      </dgm:t>
    </dgm:pt>
    <dgm:pt modelId="{3C54F230-2182-409D-9466-0F716FEF59E2}" type="pres">
      <dgm:prSet presAssocID="{5962EAFE-E832-4983-B637-336B281C4505}" presName="compositeShape" presStyleCnt="0">
        <dgm:presLayoutVars>
          <dgm:chMax val="2"/>
          <dgm:dir/>
          <dgm:resizeHandles val="exact"/>
        </dgm:presLayoutVars>
      </dgm:prSet>
      <dgm:spPr/>
      <dgm:t>
        <a:bodyPr/>
        <a:lstStyle/>
        <a:p>
          <a:endParaRPr lang="en-US"/>
        </a:p>
      </dgm:t>
    </dgm:pt>
    <dgm:pt modelId="{1652357D-5671-492A-95DD-7978634753CD}" type="pres">
      <dgm:prSet presAssocID="{80B85DA6-AE6B-4D6A-A7B2-BB321AF3810E}" presName="upArrow" presStyleLbl="node1" presStyleIdx="0" presStyleCnt="2" custLinFactX="82142" custLinFactNeighborX="100000" custLinFactNeighborY="-13931"/>
      <dgm:spPr>
        <a:solidFill>
          <a:schemeClr val="accent1"/>
        </a:solidFill>
      </dgm:spPr>
      <dgm:t>
        <a:bodyPr/>
        <a:lstStyle/>
        <a:p>
          <a:endParaRPr lang="en-US"/>
        </a:p>
      </dgm:t>
    </dgm:pt>
    <dgm:pt modelId="{DD1BAAB9-7B80-4201-A6F3-9F32A64375B3}" type="pres">
      <dgm:prSet presAssocID="{80B85DA6-AE6B-4D6A-A7B2-BB321AF3810E}" presName="upArrowText" presStyleLbl="revTx" presStyleIdx="0" presStyleCnt="2" custLinFactNeighborX="-73440" custLinFactNeighborY="-4968">
        <dgm:presLayoutVars>
          <dgm:chMax val="0"/>
          <dgm:bulletEnabled val="1"/>
        </dgm:presLayoutVars>
      </dgm:prSet>
      <dgm:spPr/>
      <dgm:t>
        <a:bodyPr/>
        <a:lstStyle/>
        <a:p>
          <a:endParaRPr lang="en-US"/>
        </a:p>
      </dgm:t>
    </dgm:pt>
    <dgm:pt modelId="{EAB309E5-42A2-4386-B93E-4BDF07642145}" type="pres">
      <dgm:prSet presAssocID="{06500942-7BD3-4561-84F0-C719C0DD99DE}" presName="downArrow" presStyleLbl="node1" presStyleIdx="1" presStyleCnt="2" custLinFactNeighborX="2960" custLinFactNeighborY="28583"/>
      <dgm:spPr>
        <a:solidFill>
          <a:schemeClr val="accent1"/>
        </a:solidFill>
      </dgm:spPr>
      <dgm:t>
        <a:bodyPr/>
        <a:lstStyle/>
        <a:p>
          <a:endParaRPr lang="en-US"/>
        </a:p>
      </dgm:t>
    </dgm:pt>
    <dgm:pt modelId="{739BE46D-B830-4F7E-9695-30C4E4D546B7}" type="pres">
      <dgm:prSet presAssocID="{06500942-7BD3-4561-84F0-C719C0DD99DE}" presName="downArrowText" presStyleLbl="revTx" presStyleIdx="1" presStyleCnt="2" custLinFactNeighborX="4012" custLinFactNeighborY="1935">
        <dgm:presLayoutVars>
          <dgm:chMax val="0"/>
          <dgm:bulletEnabled val="1"/>
        </dgm:presLayoutVars>
      </dgm:prSet>
      <dgm:spPr/>
      <dgm:t>
        <a:bodyPr/>
        <a:lstStyle/>
        <a:p>
          <a:endParaRPr lang="en-US"/>
        </a:p>
      </dgm:t>
    </dgm:pt>
  </dgm:ptLst>
  <dgm:cxnLst>
    <dgm:cxn modelId="{84324DD0-48F4-42CE-8903-A87FE1188F18}" srcId="{5962EAFE-E832-4983-B637-336B281C4505}" destId="{06500942-7BD3-4561-84F0-C719C0DD99DE}" srcOrd="1" destOrd="0" parTransId="{4933FBC2-615D-4450-B74A-86A39DB5DBE3}" sibTransId="{BD6B82C6-B2CD-461D-A349-923F206951D9}"/>
    <dgm:cxn modelId="{2A9E08EF-52A8-4270-BE7E-2FE55D2E057D}" type="presOf" srcId="{06500942-7BD3-4561-84F0-C719C0DD99DE}" destId="{739BE46D-B830-4F7E-9695-30C4E4D546B7}" srcOrd="0" destOrd="0" presId="urn:microsoft.com/office/officeart/2005/8/layout/arrow4"/>
    <dgm:cxn modelId="{1614C8EF-18D7-40B5-AA17-20CEDF05D096}" srcId="{5962EAFE-E832-4983-B637-336B281C4505}" destId="{80B85DA6-AE6B-4D6A-A7B2-BB321AF3810E}" srcOrd="0" destOrd="0" parTransId="{CA20A399-5904-45CD-A0C0-490659524693}" sibTransId="{CB175923-C847-42D0-B64B-EBA259B80C50}"/>
    <dgm:cxn modelId="{8BE7C2A4-3C17-41FA-8633-AE9F6A2DF82C}" srcId="{5962EAFE-E832-4983-B637-336B281C4505}" destId="{66C1AE03-CE42-45AF-A0A0-32626805A73E}" srcOrd="4" destOrd="0" parTransId="{9EDA0B05-26FB-4EB6-9654-F7B899674062}" sibTransId="{B2D744AB-0615-4A3E-9C20-E2FD85F36649}"/>
    <dgm:cxn modelId="{3C69A5C6-DDBE-46EA-A996-F0D2ED58EAEA}" srcId="{5962EAFE-E832-4983-B637-336B281C4505}" destId="{D078519F-00F7-4B28-A102-20C8D0DAA20C}" srcOrd="2" destOrd="0" parTransId="{73986FCC-073F-467A-9579-154E41CC45F2}" sibTransId="{33B64A12-6F3A-4B72-8ED0-D777781933AC}"/>
    <dgm:cxn modelId="{F3F6D06B-CA6D-40E9-BB6F-23EAF7E866B7}" type="presOf" srcId="{5962EAFE-E832-4983-B637-336B281C4505}" destId="{3C54F230-2182-409D-9466-0F716FEF59E2}" srcOrd="0" destOrd="0" presId="urn:microsoft.com/office/officeart/2005/8/layout/arrow4"/>
    <dgm:cxn modelId="{684B3F78-30E6-4BF8-A996-5CB77C14E84C}" srcId="{5962EAFE-E832-4983-B637-336B281C4505}" destId="{AD6C525E-980D-4973-9FE9-6D4956F98055}" srcOrd="3" destOrd="0" parTransId="{BB5D37BA-7F08-4E54-9AD2-AF445C3B0AB8}" sibTransId="{42A437BB-E38D-49CB-AFBF-D2D7D38A5AAB}"/>
    <dgm:cxn modelId="{25AA2763-41AC-4CF4-9036-25D0B04FADEA}" type="presOf" srcId="{80B85DA6-AE6B-4D6A-A7B2-BB321AF3810E}" destId="{DD1BAAB9-7B80-4201-A6F3-9F32A64375B3}" srcOrd="0" destOrd="0" presId="urn:microsoft.com/office/officeart/2005/8/layout/arrow4"/>
    <dgm:cxn modelId="{A83211C2-71B9-4927-9DC3-3FD0F32AAE84}" type="presParOf" srcId="{3C54F230-2182-409D-9466-0F716FEF59E2}" destId="{1652357D-5671-492A-95DD-7978634753CD}" srcOrd="0" destOrd="0" presId="urn:microsoft.com/office/officeart/2005/8/layout/arrow4"/>
    <dgm:cxn modelId="{8F0CD9F0-DF83-4EED-810E-24B11F3BD7C3}" type="presParOf" srcId="{3C54F230-2182-409D-9466-0F716FEF59E2}" destId="{DD1BAAB9-7B80-4201-A6F3-9F32A64375B3}" srcOrd="1" destOrd="0" presId="urn:microsoft.com/office/officeart/2005/8/layout/arrow4"/>
    <dgm:cxn modelId="{229887F5-95DC-41E1-9CDF-8D04AF98DF92}" type="presParOf" srcId="{3C54F230-2182-409D-9466-0F716FEF59E2}" destId="{EAB309E5-42A2-4386-B93E-4BDF07642145}" srcOrd="2" destOrd="0" presId="urn:microsoft.com/office/officeart/2005/8/layout/arrow4"/>
    <dgm:cxn modelId="{10991701-165F-441B-87FF-1BFC8A1A0ACE}" type="presParOf" srcId="{3C54F230-2182-409D-9466-0F716FEF59E2}" destId="{739BE46D-B830-4F7E-9695-30C4E4D546B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2EAFE-E832-4983-B637-336B281C4505}"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80B85DA6-AE6B-4D6A-A7B2-BB321AF3810E}">
      <dgm:prSet phldrT="[Text]" custT="1"/>
      <dgm:spPr/>
      <dgm:t>
        <a:bodyPr/>
        <a:lstStyle/>
        <a:p>
          <a:r>
            <a:rPr lang="en-US" sz="3600" dirty="0" smtClean="0"/>
            <a:t>Improvement in feelings of anxiety, self-rated health, isolation and loneliness</a:t>
          </a:r>
          <a:endParaRPr lang="en-US" sz="3600" dirty="0"/>
        </a:p>
      </dgm:t>
    </dgm:pt>
    <dgm:pt modelId="{CA20A399-5904-45CD-A0C0-490659524693}" type="parTrans" cxnId="{1614C8EF-18D7-40B5-AA17-20CEDF05D096}">
      <dgm:prSet/>
      <dgm:spPr/>
      <dgm:t>
        <a:bodyPr/>
        <a:lstStyle/>
        <a:p>
          <a:endParaRPr lang="en-US"/>
        </a:p>
      </dgm:t>
    </dgm:pt>
    <dgm:pt modelId="{CB175923-C847-42D0-B64B-EBA259B80C50}" type="sibTrans" cxnId="{1614C8EF-18D7-40B5-AA17-20CEDF05D096}">
      <dgm:prSet/>
      <dgm:spPr/>
      <dgm:t>
        <a:bodyPr/>
        <a:lstStyle/>
        <a:p>
          <a:endParaRPr lang="en-US"/>
        </a:p>
      </dgm:t>
    </dgm:pt>
    <dgm:pt modelId="{66C1AE03-CE42-45AF-A0A0-32626805A73E}">
      <dgm:prSet phldrT="[Text]" phldr="1"/>
      <dgm:spPr/>
      <dgm:t>
        <a:bodyPr/>
        <a:lstStyle/>
        <a:p>
          <a:endParaRPr lang="en-US"/>
        </a:p>
      </dgm:t>
    </dgm:pt>
    <dgm:pt modelId="{9EDA0B05-26FB-4EB6-9654-F7B899674062}" type="parTrans" cxnId="{8BE7C2A4-3C17-41FA-8633-AE9F6A2DF82C}">
      <dgm:prSet/>
      <dgm:spPr/>
      <dgm:t>
        <a:bodyPr/>
        <a:lstStyle/>
        <a:p>
          <a:endParaRPr lang="en-US"/>
        </a:p>
      </dgm:t>
    </dgm:pt>
    <dgm:pt modelId="{B2D744AB-0615-4A3E-9C20-E2FD85F36649}" type="sibTrans" cxnId="{8BE7C2A4-3C17-41FA-8633-AE9F6A2DF82C}">
      <dgm:prSet/>
      <dgm:spPr/>
      <dgm:t>
        <a:bodyPr/>
        <a:lstStyle/>
        <a:p>
          <a:endParaRPr lang="en-US"/>
        </a:p>
      </dgm:t>
    </dgm:pt>
    <dgm:pt modelId="{06500942-7BD3-4561-84F0-C719C0DD99DE}">
      <dgm:prSet custT="1"/>
      <dgm:spPr/>
      <dgm:t>
        <a:bodyPr/>
        <a:lstStyle/>
        <a:p>
          <a:r>
            <a:rPr lang="en-US" altLang="en-US" sz="3600" dirty="0" smtClean="0">
              <a:solidFill>
                <a:schemeClr val="tx1"/>
              </a:solidFill>
              <a:latin typeface="Calibri" panose="020F0502020204030204" pitchFamily="34" charset="0"/>
              <a:cs typeface="Helvetica" panose="020B0604020202020204" pitchFamily="34" charset="0"/>
            </a:rPr>
            <a:t>Decrease</a:t>
          </a:r>
          <a:r>
            <a:rPr lang="en-US" altLang="en-US" sz="3600" baseline="0" dirty="0" smtClean="0">
              <a:solidFill>
                <a:schemeClr val="tx1"/>
              </a:solidFill>
              <a:latin typeface="Calibri" panose="020F0502020204030204" pitchFamily="34" charset="0"/>
              <a:cs typeface="Helvetica" panose="020B0604020202020204" pitchFamily="34" charset="0"/>
            </a:rPr>
            <a:t> in falls and worry about staying in the home</a:t>
          </a:r>
          <a:endParaRPr lang="en-US" altLang="en-US" sz="3600" dirty="0" smtClean="0">
            <a:solidFill>
              <a:schemeClr val="tx1"/>
            </a:solidFill>
            <a:latin typeface="Calibri" panose="020F0502020204030204" pitchFamily="34" charset="0"/>
            <a:cs typeface="Helvetica" panose="020B0604020202020204" pitchFamily="34" charset="0"/>
          </a:endParaRPr>
        </a:p>
      </dgm:t>
    </dgm:pt>
    <dgm:pt modelId="{4933FBC2-615D-4450-B74A-86A39DB5DBE3}" type="parTrans" cxnId="{84324DD0-48F4-42CE-8903-A87FE1188F18}">
      <dgm:prSet/>
      <dgm:spPr/>
      <dgm:t>
        <a:bodyPr/>
        <a:lstStyle/>
        <a:p>
          <a:endParaRPr lang="en-US"/>
        </a:p>
      </dgm:t>
    </dgm:pt>
    <dgm:pt modelId="{BD6B82C6-B2CD-461D-A349-923F206951D9}" type="sibTrans" cxnId="{84324DD0-48F4-42CE-8903-A87FE1188F18}">
      <dgm:prSet/>
      <dgm:spPr/>
      <dgm:t>
        <a:bodyPr/>
        <a:lstStyle/>
        <a:p>
          <a:endParaRPr lang="en-US"/>
        </a:p>
      </dgm:t>
    </dgm:pt>
    <dgm:pt modelId="{D078519F-00F7-4B28-A102-20C8D0DAA20C}">
      <dgm:prSet/>
      <dgm:spPr/>
      <dgm:t>
        <a:bodyPr/>
        <a:lstStyle/>
        <a:p>
          <a:endParaRPr lang="en-US"/>
        </a:p>
      </dgm:t>
    </dgm:pt>
    <dgm:pt modelId="{73986FCC-073F-467A-9579-154E41CC45F2}" type="parTrans" cxnId="{3C69A5C6-DDBE-46EA-A996-F0D2ED58EAEA}">
      <dgm:prSet/>
      <dgm:spPr/>
      <dgm:t>
        <a:bodyPr/>
        <a:lstStyle/>
        <a:p>
          <a:endParaRPr lang="en-US"/>
        </a:p>
      </dgm:t>
    </dgm:pt>
    <dgm:pt modelId="{33B64A12-6F3A-4B72-8ED0-D777781933AC}" type="sibTrans" cxnId="{3C69A5C6-DDBE-46EA-A996-F0D2ED58EAEA}">
      <dgm:prSet/>
      <dgm:spPr/>
      <dgm:t>
        <a:bodyPr/>
        <a:lstStyle/>
        <a:p>
          <a:endParaRPr lang="en-US"/>
        </a:p>
      </dgm:t>
    </dgm:pt>
    <dgm:pt modelId="{AD6C525E-980D-4973-9FE9-6D4956F98055}">
      <dgm:prSet/>
      <dgm:spPr/>
      <dgm:t>
        <a:bodyPr/>
        <a:lstStyle/>
        <a:p>
          <a:endParaRPr lang="en-US"/>
        </a:p>
      </dgm:t>
    </dgm:pt>
    <dgm:pt modelId="{BB5D37BA-7F08-4E54-9AD2-AF445C3B0AB8}" type="parTrans" cxnId="{684B3F78-30E6-4BF8-A996-5CB77C14E84C}">
      <dgm:prSet/>
      <dgm:spPr/>
      <dgm:t>
        <a:bodyPr/>
        <a:lstStyle/>
        <a:p>
          <a:endParaRPr lang="en-US"/>
        </a:p>
      </dgm:t>
    </dgm:pt>
    <dgm:pt modelId="{42A437BB-E38D-49CB-AFBF-D2D7D38A5AAB}" type="sibTrans" cxnId="{684B3F78-30E6-4BF8-A996-5CB77C14E84C}">
      <dgm:prSet/>
      <dgm:spPr/>
      <dgm:t>
        <a:bodyPr/>
        <a:lstStyle/>
        <a:p>
          <a:endParaRPr lang="en-US"/>
        </a:p>
      </dgm:t>
    </dgm:pt>
    <dgm:pt modelId="{3C54F230-2182-409D-9466-0F716FEF59E2}" type="pres">
      <dgm:prSet presAssocID="{5962EAFE-E832-4983-B637-336B281C4505}" presName="compositeShape" presStyleCnt="0">
        <dgm:presLayoutVars>
          <dgm:chMax val="2"/>
          <dgm:dir/>
          <dgm:resizeHandles val="exact"/>
        </dgm:presLayoutVars>
      </dgm:prSet>
      <dgm:spPr/>
      <dgm:t>
        <a:bodyPr/>
        <a:lstStyle/>
        <a:p>
          <a:endParaRPr lang="en-US"/>
        </a:p>
      </dgm:t>
    </dgm:pt>
    <dgm:pt modelId="{1652357D-5671-492A-95DD-7978634753CD}" type="pres">
      <dgm:prSet presAssocID="{80B85DA6-AE6B-4D6A-A7B2-BB321AF3810E}" presName="upArrow" presStyleLbl="node1" presStyleIdx="0" presStyleCnt="2" custLinFactX="100000" custLinFactNeighborX="139598" custLinFactNeighborY="-4942"/>
      <dgm:spPr>
        <a:solidFill>
          <a:schemeClr val="accent1"/>
        </a:solidFill>
      </dgm:spPr>
      <dgm:t>
        <a:bodyPr/>
        <a:lstStyle/>
        <a:p>
          <a:endParaRPr lang="en-US"/>
        </a:p>
      </dgm:t>
    </dgm:pt>
    <dgm:pt modelId="{DD1BAAB9-7B80-4201-A6F3-9F32A64375B3}" type="pres">
      <dgm:prSet presAssocID="{80B85DA6-AE6B-4D6A-A7B2-BB321AF3810E}" presName="upArrowText" presStyleLbl="revTx" presStyleIdx="0" presStyleCnt="2" custLinFactNeighborX="-49780">
        <dgm:presLayoutVars>
          <dgm:chMax val="0"/>
          <dgm:bulletEnabled val="1"/>
        </dgm:presLayoutVars>
      </dgm:prSet>
      <dgm:spPr/>
      <dgm:t>
        <a:bodyPr/>
        <a:lstStyle/>
        <a:p>
          <a:endParaRPr lang="en-US"/>
        </a:p>
      </dgm:t>
    </dgm:pt>
    <dgm:pt modelId="{EAB309E5-42A2-4386-B93E-4BDF07642145}" type="pres">
      <dgm:prSet presAssocID="{06500942-7BD3-4561-84F0-C719C0DD99DE}" presName="downArrow" presStyleLbl="node1" presStyleIdx="1" presStyleCnt="2"/>
      <dgm:spPr>
        <a:solidFill>
          <a:schemeClr val="accent1"/>
        </a:solidFill>
      </dgm:spPr>
      <dgm:t>
        <a:bodyPr/>
        <a:lstStyle/>
        <a:p>
          <a:endParaRPr lang="en-US"/>
        </a:p>
      </dgm:t>
    </dgm:pt>
    <dgm:pt modelId="{739BE46D-B830-4F7E-9695-30C4E4D546B7}" type="pres">
      <dgm:prSet presAssocID="{06500942-7BD3-4561-84F0-C719C0DD99DE}" presName="downArrowText" presStyleLbl="revTx" presStyleIdx="1" presStyleCnt="2">
        <dgm:presLayoutVars>
          <dgm:chMax val="0"/>
          <dgm:bulletEnabled val="1"/>
        </dgm:presLayoutVars>
      </dgm:prSet>
      <dgm:spPr/>
      <dgm:t>
        <a:bodyPr/>
        <a:lstStyle/>
        <a:p>
          <a:endParaRPr lang="en-US"/>
        </a:p>
      </dgm:t>
    </dgm:pt>
  </dgm:ptLst>
  <dgm:cxnLst>
    <dgm:cxn modelId="{84324DD0-48F4-42CE-8903-A87FE1188F18}" srcId="{5962EAFE-E832-4983-B637-336B281C4505}" destId="{06500942-7BD3-4561-84F0-C719C0DD99DE}" srcOrd="1" destOrd="0" parTransId="{4933FBC2-615D-4450-B74A-86A39DB5DBE3}" sibTransId="{BD6B82C6-B2CD-461D-A349-923F206951D9}"/>
    <dgm:cxn modelId="{DF81C4AC-5904-469C-99C4-BC242E4F0C54}" type="presOf" srcId="{06500942-7BD3-4561-84F0-C719C0DD99DE}" destId="{739BE46D-B830-4F7E-9695-30C4E4D546B7}" srcOrd="0" destOrd="0" presId="urn:microsoft.com/office/officeart/2005/8/layout/arrow4"/>
    <dgm:cxn modelId="{1614C8EF-18D7-40B5-AA17-20CEDF05D096}" srcId="{5962EAFE-E832-4983-B637-336B281C4505}" destId="{80B85DA6-AE6B-4D6A-A7B2-BB321AF3810E}" srcOrd="0" destOrd="0" parTransId="{CA20A399-5904-45CD-A0C0-490659524693}" sibTransId="{CB175923-C847-42D0-B64B-EBA259B80C50}"/>
    <dgm:cxn modelId="{8BE7C2A4-3C17-41FA-8633-AE9F6A2DF82C}" srcId="{5962EAFE-E832-4983-B637-336B281C4505}" destId="{66C1AE03-CE42-45AF-A0A0-32626805A73E}" srcOrd="4" destOrd="0" parTransId="{9EDA0B05-26FB-4EB6-9654-F7B899674062}" sibTransId="{B2D744AB-0615-4A3E-9C20-E2FD85F36649}"/>
    <dgm:cxn modelId="{3C69A5C6-DDBE-46EA-A996-F0D2ED58EAEA}" srcId="{5962EAFE-E832-4983-B637-336B281C4505}" destId="{D078519F-00F7-4B28-A102-20C8D0DAA20C}" srcOrd="2" destOrd="0" parTransId="{73986FCC-073F-467A-9579-154E41CC45F2}" sibTransId="{33B64A12-6F3A-4B72-8ED0-D777781933AC}"/>
    <dgm:cxn modelId="{A67D726B-23A6-464E-8C25-5F2E05761DB3}" type="presOf" srcId="{80B85DA6-AE6B-4D6A-A7B2-BB321AF3810E}" destId="{DD1BAAB9-7B80-4201-A6F3-9F32A64375B3}" srcOrd="0" destOrd="0" presId="urn:microsoft.com/office/officeart/2005/8/layout/arrow4"/>
    <dgm:cxn modelId="{53B58CEE-0462-40DB-8EF3-4035C602AE97}" type="presOf" srcId="{5962EAFE-E832-4983-B637-336B281C4505}" destId="{3C54F230-2182-409D-9466-0F716FEF59E2}" srcOrd="0" destOrd="0" presId="urn:microsoft.com/office/officeart/2005/8/layout/arrow4"/>
    <dgm:cxn modelId="{684B3F78-30E6-4BF8-A996-5CB77C14E84C}" srcId="{5962EAFE-E832-4983-B637-336B281C4505}" destId="{AD6C525E-980D-4973-9FE9-6D4956F98055}" srcOrd="3" destOrd="0" parTransId="{BB5D37BA-7F08-4E54-9AD2-AF445C3B0AB8}" sibTransId="{42A437BB-E38D-49CB-AFBF-D2D7D38A5AAB}"/>
    <dgm:cxn modelId="{EFD2BF6D-BB97-4E4A-8A41-DB94A0B9A789}" type="presParOf" srcId="{3C54F230-2182-409D-9466-0F716FEF59E2}" destId="{1652357D-5671-492A-95DD-7978634753CD}" srcOrd="0" destOrd="0" presId="urn:microsoft.com/office/officeart/2005/8/layout/arrow4"/>
    <dgm:cxn modelId="{593B341C-3E62-493F-B9D0-442D0C7E4A47}" type="presParOf" srcId="{3C54F230-2182-409D-9466-0F716FEF59E2}" destId="{DD1BAAB9-7B80-4201-A6F3-9F32A64375B3}" srcOrd="1" destOrd="0" presId="urn:microsoft.com/office/officeart/2005/8/layout/arrow4"/>
    <dgm:cxn modelId="{B79B5DF2-9808-4D3E-B974-85E5DE31B8F4}" type="presParOf" srcId="{3C54F230-2182-409D-9466-0F716FEF59E2}" destId="{EAB309E5-42A2-4386-B93E-4BDF07642145}" srcOrd="2" destOrd="0" presId="urn:microsoft.com/office/officeart/2005/8/layout/arrow4"/>
    <dgm:cxn modelId="{934701CF-8BF5-4C6F-8C23-963EFEE6E3AA}" type="presParOf" srcId="{3C54F230-2182-409D-9466-0F716FEF59E2}" destId="{739BE46D-B830-4F7E-9695-30C4E4D546B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2EAFE-E832-4983-B637-336B281C4505}"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80B85DA6-AE6B-4D6A-A7B2-BB321AF3810E}">
      <dgm:prSet phldrT="[Text]" custT="1"/>
      <dgm:spPr/>
      <dgm:t>
        <a:bodyPr/>
        <a:lstStyle/>
        <a:p>
          <a:r>
            <a:rPr lang="en-US" sz="3600" dirty="0" smtClean="0"/>
            <a:t>Improvements in feelings of isolation and loneliness</a:t>
          </a:r>
          <a:endParaRPr lang="en-US" sz="3600" dirty="0"/>
        </a:p>
      </dgm:t>
    </dgm:pt>
    <dgm:pt modelId="{CA20A399-5904-45CD-A0C0-490659524693}" type="parTrans" cxnId="{1614C8EF-18D7-40B5-AA17-20CEDF05D096}">
      <dgm:prSet/>
      <dgm:spPr/>
      <dgm:t>
        <a:bodyPr/>
        <a:lstStyle/>
        <a:p>
          <a:endParaRPr lang="en-US"/>
        </a:p>
      </dgm:t>
    </dgm:pt>
    <dgm:pt modelId="{CB175923-C847-42D0-B64B-EBA259B80C50}" type="sibTrans" cxnId="{1614C8EF-18D7-40B5-AA17-20CEDF05D096}">
      <dgm:prSet/>
      <dgm:spPr/>
      <dgm:t>
        <a:bodyPr/>
        <a:lstStyle/>
        <a:p>
          <a:endParaRPr lang="en-US"/>
        </a:p>
      </dgm:t>
    </dgm:pt>
    <dgm:pt modelId="{66C1AE03-CE42-45AF-A0A0-32626805A73E}">
      <dgm:prSet phldrT="[Text]" phldr="1"/>
      <dgm:spPr/>
      <dgm:t>
        <a:bodyPr/>
        <a:lstStyle/>
        <a:p>
          <a:endParaRPr lang="en-US"/>
        </a:p>
      </dgm:t>
    </dgm:pt>
    <dgm:pt modelId="{9EDA0B05-26FB-4EB6-9654-F7B899674062}" type="parTrans" cxnId="{8BE7C2A4-3C17-41FA-8633-AE9F6A2DF82C}">
      <dgm:prSet/>
      <dgm:spPr/>
      <dgm:t>
        <a:bodyPr/>
        <a:lstStyle/>
        <a:p>
          <a:endParaRPr lang="en-US"/>
        </a:p>
      </dgm:t>
    </dgm:pt>
    <dgm:pt modelId="{B2D744AB-0615-4A3E-9C20-E2FD85F36649}" type="sibTrans" cxnId="{8BE7C2A4-3C17-41FA-8633-AE9F6A2DF82C}">
      <dgm:prSet/>
      <dgm:spPr/>
      <dgm:t>
        <a:bodyPr/>
        <a:lstStyle/>
        <a:p>
          <a:endParaRPr lang="en-US"/>
        </a:p>
      </dgm:t>
    </dgm:pt>
    <dgm:pt modelId="{06500942-7BD3-4561-84F0-C719C0DD99DE}">
      <dgm:prSet custT="1"/>
      <dgm:spPr/>
      <dgm:t>
        <a:bodyPr/>
        <a:lstStyle/>
        <a:p>
          <a:r>
            <a:rPr lang="en-US" sz="3600" dirty="0" smtClean="0"/>
            <a:t>Decreased worry about being able to remain in the home</a:t>
          </a:r>
          <a:endParaRPr lang="en-US" altLang="en-US" sz="3600" dirty="0" smtClean="0">
            <a:solidFill>
              <a:srgbClr val="003952"/>
            </a:solidFill>
            <a:latin typeface="Helvetica" panose="020B0604020202020204" pitchFamily="34" charset="0"/>
            <a:cs typeface="Helvetica" panose="020B0604020202020204" pitchFamily="34" charset="0"/>
          </a:endParaRPr>
        </a:p>
      </dgm:t>
    </dgm:pt>
    <dgm:pt modelId="{4933FBC2-615D-4450-B74A-86A39DB5DBE3}" type="parTrans" cxnId="{84324DD0-48F4-42CE-8903-A87FE1188F18}">
      <dgm:prSet/>
      <dgm:spPr/>
      <dgm:t>
        <a:bodyPr/>
        <a:lstStyle/>
        <a:p>
          <a:endParaRPr lang="en-US"/>
        </a:p>
      </dgm:t>
    </dgm:pt>
    <dgm:pt modelId="{BD6B82C6-B2CD-461D-A349-923F206951D9}" type="sibTrans" cxnId="{84324DD0-48F4-42CE-8903-A87FE1188F18}">
      <dgm:prSet/>
      <dgm:spPr/>
      <dgm:t>
        <a:bodyPr/>
        <a:lstStyle/>
        <a:p>
          <a:endParaRPr lang="en-US"/>
        </a:p>
      </dgm:t>
    </dgm:pt>
    <dgm:pt modelId="{D078519F-00F7-4B28-A102-20C8D0DAA20C}">
      <dgm:prSet/>
      <dgm:spPr/>
      <dgm:t>
        <a:bodyPr/>
        <a:lstStyle/>
        <a:p>
          <a:endParaRPr lang="en-US"/>
        </a:p>
      </dgm:t>
    </dgm:pt>
    <dgm:pt modelId="{73986FCC-073F-467A-9579-154E41CC45F2}" type="parTrans" cxnId="{3C69A5C6-DDBE-46EA-A996-F0D2ED58EAEA}">
      <dgm:prSet/>
      <dgm:spPr/>
      <dgm:t>
        <a:bodyPr/>
        <a:lstStyle/>
        <a:p>
          <a:endParaRPr lang="en-US"/>
        </a:p>
      </dgm:t>
    </dgm:pt>
    <dgm:pt modelId="{33B64A12-6F3A-4B72-8ED0-D777781933AC}" type="sibTrans" cxnId="{3C69A5C6-DDBE-46EA-A996-F0D2ED58EAEA}">
      <dgm:prSet/>
      <dgm:spPr/>
      <dgm:t>
        <a:bodyPr/>
        <a:lstStyle/>
        <a:p>
          <a:endParaRPr lang="en-US"/>
        </a:p>
      </dgm:t>
    </dgm:pt>
    <dgm:pt modelId="{AD6C525E-980D-4973-9FE9-6D4956F98055}">
      <dgm:prSet/>
      <dgm:spPr/>
      <dgm:t>
        <a:bodyPr/>
        <a:lstStyle/>
        <a:p>
          <a:endParaRPr lang="en-US"/>
        </a:p>
      </dgm:t>
    </dgm:pt>
    <dgm:pt modelId="{BB5D37BA-7F08-4E54-9AD2-AF445C3B0AB8}" type="parTrans" cxnId="{684B3F78-30E6-4BF8-A996-5CB77C14E84C}">
      <dgm:prSet/>
      <dgm:spPr/>
      <dgm:t>
        <a:bodyPr/>
        <a:lstStyle/>
        <a:p>
          <a:endParaRPr lang="en-US"/>
        </a:p>
      </dgm:t>
    </dgm:pt>
    <dgm:pt modelId="{42A437BB-E38D-49CB-AFBF-D2D7D38A5AAB}" type="sibTrans" cxnId="{684B3F78-30E6-4BF8-A996-5CB77C14E84C}">
      <dgm:prSet/>
      <dgm:spPr/>
      <dgm:t>
        <a:bodyPr/>
        <a:lstStyle/>
        <a:p>
          <a:endParaRPr lang="en-US"/>
        </a:p>
      </dgm:t>
    </dgm:pt>
    <dgm:pt modelId="{3C54F230-2182-409D-9466-0F716FEF59E2}" type="pres">
      <dgm:prSet presAssocID="{5962EAFE-E832-4983-B637-336B281C4505}" presName="compositeShape" presStyleCnt="0">
        <dgm:presLayoutVars>
          <dgm:chMax val="2"/>
          <dgm:dir/>
          <dgm:resizeHandles val="exact"/>
        </dgm:presLayoutVars>
      </dgm:prSet>
      <dgm:spPr/>
      <dgm:t>
        <a:bodyPr/>
        <a:lstStyle/>
        <a:p>
          <a:endParaRPr lang="en-US"/>
        </a:p>
      </dgm:t>
    </dgm:pt>
    <dgm:pt modelId="{1652357D-5671-492A-95DD-7978634753CD}" type="pres">
      <dgm:prSet presAssocID="{80B85DA6-AE6B-4D6A-A7B2-BB321AF3810E}" presName="upArrow" presStyleLbl="node1" presStyleIdx="0" presStyleCnt="2" custLinFactX="100000" custLinFactNeighborX="128111" custLinFactNeighborY="-813"/>
      <dgm:spPr>
        <a:solidFill>
          <a:schemeClr val="accent1"/>
        </a:solidFill>
      </dgm:spPr>
      <dgm:t>
        <a:bodyPr/>
        <a:lstStyle/>
        <a:p>
          <a:endParaRPr lang="en-US"/>
        </a:p>
      </dgm:t>
    </dgm:pt>
    <dgm:pt modelId="{DD1BAAB9-7B80-4201-A6F3-9F32A64375B3}" type="pres">
      <dgm:prSet presAssocID="{80B85DA6-AE6B-4D6A-A7B2-BB321AF3810E}" presName="upArrowText" presStyleLbl="revTx" presStyleIdx="0" presStyleCnt="2" custLinFactNeighborX="-43048" custLinFactNeighborY="1285">
        <dgm:presLayoutVars>
          <dgm:chMax val="0"/>
          <dgm:bulletEnabled val="1"/>
        </dgm:presLayoutVars>
      </dgm:prSet>
      <dgm:spPr/>
      <dgm:t>
        <a:bodyPr/>
        <a:lstStyle/>
        <a:p>
          <a:endParaRPr lang="en-US"/>
        </a:p>
      </dgm:t>
    </dgm:pt>
    <dgm:pt modelId="{EAB309E5-42A2-4386-B93E-4BDF07642145}" type="pres">
      <dgm:prSet presAssocID="{06500942-7BD3-4561-84F0-C719C0DD99DE}" presName="downArrow" presStyleLbl="node1" presStyleIdx="1" presStyleCnt="2"/>
      <dgm:spPr>
        <a:solidFill>
          <a:schemeClr val="accent1"/>
        </a:solidFill>
      </dgm:spPr>
      <dgm:t>
        <a:bodyPr/>
        <a:lstStyle/>
        <a:p>
          <a:endParaRPr lang="en-US"/>
        </a:p>
      </dgm:t>
    </dgm:pt>
    <dgm:pt modelId="{739BE46D-B830-4F7E-9695-30C4E4D546B7}" type="pres">
      <dgm:prSet presAssocID="{06500942-7BD3-4561-84F0-C719C0DD99DE}" presName="downArrowText" presStyleLbl="revTx" presStyleIdx="1" presStyleCnt="2">
        <dgm:presLayoutVars>
          <dgm:chMax val="0"/>
          <dgm:bulletEnabled val="1"/>
        </dgm:presLayoutVars>
      </dgm:prSet>
      <dgm:spPr/>
      <dgm:t>
        <a:bodyPr/>
        <a:lstStyle/>
        <a:p>
          <a:endParaRPr lang="en-US"/>
        </a:p>
      </dgm:t>
    </dgm:pt>
  </dgm:ptLst>
  <dgm:cxnLst>
    <dgm:cxn modelId="{48B8576D-6CEA-433D-BDE0-A18406A29642}" type="presOf" srcId="{06500942-7BD3-4561-84F0-C719C0DD99DE}" destId="{739BE46D-B830-4F7E-9695-30C4E4D546B7}" srcOrd="0" destOrd="0" presId="urn:microsoft.com/office/officeart/2005/8/layout/arrow4"/>
    <dgm:cxn modelId="{84324DD0-48F4-42CE-8903-A87FE1188F18}" srcId="{5962EAFE-E832-4983-B637-336B281C4505}" destId="{06500942-7BD3-4561-84F0-C719C0DD99DE}" srcOrd="1" destOrd="0" parTransId="{4933FBC2-615D-4450-B74A-86A39DB5DBE3}" sibTransId="{BD6B82C6-B2CD-461D-A349-923F206951D9}"/>
    <dgm:cxn modelId="{D9B1236F-D1C1-4A20-BBAF-1241E275AE8A}" type="presOf" srcId="{5962EAFE-E832-4983-B637-336B281C4505}" destId="{3C54F230-2182-409D-9466-0F716FEF59E2}" srcOrd="0" destOrd="0" presId="urn:microsoft.com/office/officeart/2005/8/layout/arrow4"/>
    <dgm:cxn modelId="{1614C8EF-18D7-40B5-AA17-20CEDF05D096}" srcId="{5962EAFE-E832-4983-B637-336B281C4505}" destId="{80B85DA6-AE6B-4D6A-A7B2-BB321AF3810E}" srcOrd="0" destOrd="0" parTransId="{CA20A399-5904-45CD-A0C0-490659524693}" sibTransId="{CB175923-C847-42D0-B64B-EBA259B80C50}"/>
    <dgm:cxn modelId="{8BE7C2A4-3C17-41FA-8633-AE9F6A2DF82C}" srcId="{5962EAFE-E832-4983-B637-336B281C4505}" destId="{66C1AE03-CE42-45AF-A0A0-32626805A73E}" srcOrd="4" destOrd="0" parTransId="{9EDA0B05-26FB-4EB6-9654-F7B899674062}" sibTransId="{B2D744AB-0615-4A3E-9C20-E2FD85F36649}"/>
    <dgm:cxn modelId="{3C69A5C6-DDBE-46EA-A996-F0D2ED58EAEA}" srcId="{5962EAFE-E832-4983-B637-336B281C4505}" destId="{D078519F-00F7-4B28-A102-20C8D0DAA20C}" srcOrd="2" destOrd="0" parTransId="{73986FCC-073F-467A-9579-154E41CC45F2}" sibTransId="{33B64A12-6F3A-4B72-8ED0-D777781933AC}"/>
    <dgm:cxn modelId="{C95F3AAD-D55B-4A57-A947-A00F33FEAD45}" type="presOf" srcId="{80B85DA6-AE6B-4D6A-A7B2-BB321AF3810E}" destId="{DD1BAAB9-7B80-4201-A6F3-9F32A64375B3}" srcOrd="0" destOrd="0" presId="urn:microsoft.com/office/officeart/2005/8/layout/arrow4"/>
    <dgm:cxn modelId="{684B3F78-30E6-4BF8-A996-5CB77C14E84C}" srcId="{5962EAFE-E832-4983-B637-336B281C4505}" destId="{AD6C525E-980D-4973-9FE9-6D4956F98055}" srcOrd="3" destOrd="0" parTransId="{BB5D37BA-7F08-4E54-9AD2-AF445C3B0AB8}" sibTransId="{42A437BB-E38D-49CB-AFBF-D2D7D38A5AAB}"/>
    <dgm:cxn modelId="{D63E8CE7-3D2E-4B7D-95EA-812624D26772}" type="presParOf" srcId="{3C54F230-2182-409D-9466-0F716FEF59E2}" destId="{1652357D-5671-492A-95DD-7978634753CD}" srcOrd="0" destOrd="0" presId="urn:microsoft.com/office/officeart/2005/8/layout/arrow4"/>
    <dgm:cxn modelId="{945D5E33-A77C-4C75-A013-5BFDD9987B77}" type="presParOf" srcId="{3C54F230-2182-409D-9466-0F716FEF59E2}" destId="{DD1BAAB9-7B80-4201-A6F3-9F32A64375B3}" srcOrd="1" destOrd="0" presId="urn:microsoft.com/office/officeart/2005/8/layout/arrow4"/>
    <dgm:cxn modelId="{6B6B20FD-BF9B-46BA-865A-26254B579C6D}" type="presParOf" srcId="{3C54F230-2182-409D-9466-0F716FEF59E2}" destId="{EAB309E5-42A2-4386-B93E-4BDF07642145}" srcOrd="2" destOrd="0" presId="urn:microsoft.com/office/officeart/2005/8/layout/arrow4"/>
    <dgm:cxn modelId="{58440E90-A656-4CFC-BCD7-56559FFACBB5}" type="presParOf" srcId="{3C54F230-2182-409D-9466-0F716FEF59E2}" destId="{739BE46D-B830-4F7E-9695-30C4E4D546B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62EAFE-E832-4983-B637-336B281C4505}"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80B85DA6-AE6B-4D6A-A7B2-BB321AF3810E}">
      <dgm:prSet phldrT="[Text]"/>
      <dgm:spPr/>
      <dgm:t>
        <a:bodyPr/>
        <a:lstStyle/>
        <a:p>
          <a:r>
            <a:rPr lang="en-US" dirty="0" smtClean="0"/>
            <a:t>Feel safer, helped them to eat healthier, more social contacts</a:t>
          </a:r>
          <a:endParaRPr lang="en-US" dirty="0"/>
        </a:p>
      </dgm:t>
    </dgm:pt>
    <dgm:pt modelId="{CA20A399-5904-45CD-A0C0-490659524693}" type="parTrans" cxnId="{1614C8EF-18D7-40B5-AA17-20CEDF05D096}">
      <dgm:prSet/>
      <dgm:spPr/>
      <dgm:t>
        <a:bodyPr/>
        <a:lstStyle/>
        <a:p>
          <a:endParaRPr lang="en-US"/>
        </a:p>
      </dgm:t>
    </dgm:pt>
    <dgm:pt modelId="{CB175923-C847-42D0-B64B-EBA259B80C50}" type="sibTrans" cxnId="{1614C8EF-18D7-40B5-AA17-20CEDF05D096}">
      <dgm:prSet/>
      <dgm:spPr/>
      <dgm:t>
        <a:bodyPr/>
        <a:lstStyle/>
        <a:p>
          <a:endParaRPr lang="en-US"/>
        </a:p>
      </dgm:t>
    </dgm:pt>
    <dgm:pt modelId="{66C1AE03-CE42-45AF-A0A0-32626805A73E}">
      <dgm:prSet phldrT="[Text]" phldr="1"/>
      <dgm:spPr/>
      <dgm:t>
        <a:bodyPr/>
        <a:lstStyle/>
        <a:p>
          <a:endParaRPr lang="en-US"/>
        </a:p>
      </dgm:t>
    </dgm:pt>
    <dgm:pt modelId="{9EDA0B05-26FB-4EB6-9654-F7B899674062}" type="parTrans" cxnId="{8BE7C2A4-3C17-41FA-8633-AE9F6A2DF82C}">
      <dgm:prSet/>
      <dgm:spPr/>
      <dgm:t>
        <a:bodyPr/>
        <a:lstStyle/>
        <a:p>
          <a:endParaRPr lang="en-US"/>
        </a:p>
      </dgm:t>
    </dgm:pt>
    <dgm:pt modelId="{B2D744AB-0615-4A3E-9C20-E2FD85F36649}" type="sibTrans" cxnId="{8BE7C2A4-3C17-41FA-8633-AE9F6A2DF82C}">
      <dgm:prSet/>
      <dgm:spPr/>
      <dgm:t>
        <a:bodyPr/>
        <a:lstStyle/>
        <a:p>
          <a:endParaRPr lang="en-US"/>
        </a:p>
      </dgm:t>
    </dgm:pt>
    <dgm:pt modelId="{06500942-7BD3-4561-84F0-C719C0DD99DE}">
      <dgm:prSet/>
      <dgm:spPr/>
      <dgm:t>
        <a:bodyPr/>
        <a:lstStyle/>
        <a:p>
          <a:r>
            <a:rPr lang="en-US" altLang="en-US" dirty="0" smtClean="0">
              <a:solidFill>
                <a:schemeClr val="tx1"/>
              </a:solidFill>
              <a:latin typeface="+mn-lt"/>
              <a:cs typeface="Helvetica" panose="020B0604020202020204" pitchFamily="34" charset="0"/>
            </a:rPr>
            <a:t>Loneliness</a:t>
          </a:r>
        </a:p>
      </dgm:t>
    </dgm:pt>
    <dgm:pt modelId="{4933FBC2-615D-4450-B74A-86A39DB5DBE3}" type="parTrans" cxnId="{84324DD0-48F4-42CE-8903-A87FE1188F18}">
      <dgm:prSet/>
      <dgm:spPr/>
      <dgm:t>
        <a:bodyPr/>
        <a:lstStyle/>
        <a:p>
          <a:endParaRPr lang="en-US"/>
        </a:p>
      </dgm:t>
    </dgm:pt>
    <dgm:pt modelId="{BD6B82C6-B2CD-461D-A349-923F206951D9}" type="sibTrans" cxnId="{84324DD0-48F4-42CE-8903-A87FE1188F18}">
      <dgm:prSet/>
      <dgm:spPr/>
      <dgm:t>
        <a:bodyPr/>
        <a:lstStyle/>
        <a:p>
          <a:endParaRPr lang="en-US"/>
        </a:p>
      </dgm:t>
    </dgm:pt>
    <dgm:pt modelId="{D078519F-00F7-4B28-A102-20C8D0DAA20C}">
      <dgm:prSet/>
      <dgm:spPr/>
      <dgm:t>
        <a:bodyPr/>
        <a:lstStyle/>
        <a:p>
          <a:endParaRPr lang="en-US"/>
        </a:p>
      </dgm:t>
    </dgm:pt>
    <dgm:pt modelId="{73986FCC-073F-467A-9579-154E41CC45F2}" type="parTrans" cxnId="{3C69A5C6-DDBE-46EA-A996-F0D2ED58EAEA}">
      <dgm:prSet/>
      <dgm:spPr/>
      <dgm:t>
        <a:bodyPr/>
        <a:lstStyle/>
        <a:p>
          <a:endParaRPr lang="en-US"/>
        </a:p>
      </dgm:t>
    </dgm:pt>
    <dgm:pt modelId="{33B64A12-6F3A-4B72-8ED0-D777781933AC}" type="sibTrans" cxnId="{3C69A5C6-DDBE-46EA-A996-F0D2ED58EAEA}">
      <dgm:prSet/>
      <dgm:spPr/>
      <dgm:t>
        <a:bodyPr/>
        <a:lstStyle/>
        <a:p>
          <a:endParaRPr lang="en-US"/>
        </a:p>
      </dgm:t>
    </dgm:pt>
    <dgm:pt modelId="{AD6C525E-980D-4973-9FE9-6D4956F98055}">
      <dgm:prSet/>
      <dgm:spPr/>
      <dgm:t>
        <a:bodyPr/>
        <a:lstStyle/>
        <a:p>
          <a:endParaRPr lang="en-US"/>
        </a:p>
      </dgm:t>
    </dgm:pt>
    <dgm:pt modelId="{BB5D37BA-7F08-4E54-9AD2-AF445C3B0AB8}" type="parTrans" cxnId="{684B3F78-30E6-4BF8-A996-5CB77C14E84C}">
      <dgm:prSet/>
      <dgm:spPr/>
      <dgm:t>
        <a:bodyPr/>
        <a:lstStyle/>
        <a:p>
          <a:endParaRPr lang="en-US"/>
        </a:p>
      </dgm:t>
    </dgm:pt>
    <dgm:pt modelId="{42A437BB-E38D-49CB-AFBF-D2D7D38A5AAB}" type="sibTrans" cxnId="{684B3F78-30E6-4BF8-A996-5CB77C14E84C}">
      <dgm:prSet/>
      <dgm:spPr/>
      <dgm:t>
        <a:bodyPr/>
        <a:lstStyle/>
        <a:p>
          <a:endParaRPr lang="en-US"/>
        </a:p>
      </dgm:t>
    </dgm:pt>
    <dgm:pt modelId="{3C54F230-2182-409D-9466-0F716FEF59E2}" type="pres">
      <dgm:prSet presAssocID="{5962EAFE-E832-4983-B637-336B281C4505}" presName="compositeShape" presStyleCnt="0">
        <dgm:presLayoutVars>
          <dgm:chMax val="2"/>
          <dgm:dir/>
          <dgm:resizeHandles val="exact"/>
        </dgm:presLayoutVars>
      </dgm:prSet>
      <dgm:spPr/>
      <dgm:t>
        <a:bodyPr/>
        <a:lstStyle/>
        <a:p>
          <a:endParaRPr lang="en-US"/>
        </a:p>
      </dgm:t>
    </dgm:pt>
    <dgm:pt modelId="{1652357D-5671-492A-95DD-7978634753CD}" type="pres">
      <dgm:prSet presAssocID="{80B85DA6-AE6B-4D6A-A7B2-BB321AF3810E}" presName="upArrow" presStyleLbl="node1" presStyleIdx="0" presStyleCnt="2" custLinFactX="100000" custLinFactNeighborX="140500" custLinFactNeighborY="-5581"/>
      <dgm:spPr>
        <a:solidFill>
          <a:schemeClr val="accent1"/>
        </a:solidFill>
      </dgm:spPr>
      <dgm:t>
        <a:bodyPr/>
        <a:lstStyle/>
        <a:p>
          <a:endParaRPr lang="en-US"/>
        </a:p>
      </dgm:t>
    </dgm:pt>
    <dgm:pt modelId="{DD1BAAB9-7B80-4201-A6F3-9F32A64375B3}" type="pres">
      <dgm:prSet presAssocID="{80B85DA6-AE6B-4D6A-A7B2-BB321AF3810E}" presName="upArrowText" presStyleLbl="revTx" presStyleIdx="0" presStyleCnt="2" custLinFactNeighborX="-47832" custLinFactNeighborY="1595">
        <dgm:presLayoutVars>
          <dgm:chMax val="0"/>
          <dgm:bulletEnabled val="1"/>
        </dgm:presLayoutVars>
      </dgm:prSet>
      <dgm:spPr/>
      <dgm:t>
        <a:bodyPr/>
        <a:lstStyle/>
        <a:p>
          <a:endParaRPr lang="en-US"/>
        </a:p>
      </dgm:t>
    </dgm:pt>
    <dgm:pt modelId="{EAB309E5-42A2-4386-B93E-4BDF07642145}" type="pres">
      <dgm:prSet presAssocID="{06500942-7BD3-4561-84F0-C719C0DD99DE}" presName="downArrow" presStyleLbl="node1" presStyleIdx="1" presStyleCnt="2"/>
      <dgm:spPr>
        <a:solidFill>
          <a:schemeClr val="accent1"/>
        </a:solidFill>
      </dgm:spPr>
      <dgm:t>
        <a:bodyPr/>
        <a:lstStyle/>
        <a:p>
          <a:endParaRPr lang="en-US"/>
        </a:p>
      </dgm:t>
    </dgm:pt>
    <dgm:pt modelId="{739BE46D-B830-4F7E-9695-30C4E4D546B7}" type="pres">
      <dgm:prSet presAssocID="{06500942-7BD3-4561-84F0-C719C0DD99DE}" presName="downArrowText" presStyleLbl="revTx" presStyleIdx="1" presStyleCnt="2">
        <dgm:presLayoutVars>
          <dgm:chMax val="0"/>
          <dgm:bulletEnabled val="1"/>
        </dgm:presLayoutVars>
      </dgm:prSet>
      <dgm:spPr/>
      <dgm:t>
        <a:bodyPr/>
        <a:lstStyle/>
        <a:p>
          <a:endParaRPr lang="en-US"/>
        </a:p>
      </dgm:t>
    </dgm:pt>
  </dgm:ptLst>
  <dgm:cxnLst>
    <dgm:cxn modelId="{84324DD0-48F4-42CE-8903-A87FE1188F18}" srcId="{5962EAFE-E832-4983-B637-336B281C4505}" destId="{06500942-7BD3-4561-84F0-C719C0DD99DE}" srcOrd="1" destOrd="0" parTransId="{4933FBC2-615D-4450-B74A-86A39DB5DBE3}" sibTransId="{BD6B82C6-B2CD-461D-A349-923F206951D9}"/>
    <dgm:cxn modelId="{1614C8EF-18D7-40B5-AA17-20CEDF05D096}" srcId="{5962EAFE-E832-4983-B637-336B281C4505}" destId="{80B85DA6-AE6B-4D6A-A7B2-BB321AF3810E}" srcOrd="0" destOrd="0" parTransId="{CA20A399-5904-45CD-A0C0-490659524693}" sibTransId="{CB175923-C847-42D0-B64B-EBA259B80C50}"/>
    <dgm:cxn modelId="{8BE7C2A4-3C17-41FA-8633-AE9F6A2DF82C}" srcId="{5962EAFE-E832-4983-B637-336B281C4505}" destId="{66C1AE03-CE42-45AF-A0A0-32626805A73E}" srcOrd="4" destOrd="0" parTransId="{9EDA0B05-26FB-4EB6-9654-F7B899674062}" sibTransId="{B2D744AB-0615-4A3E-9C20-E2FD85F36649}"/>
    <dgm:cxn modelId="{A37192BE-BB1B-4253-858A-5C9C4C7A5134}" type="presOf" srcId="{80B85DA6-AE6B-4D6A-A7B2-BB321AF3810E}" destId="{DD1BAAB9-7B80-4201-A6F3-9F32A64375B3}" srcOrd="0" destOrd="0" presId="urn:microsoft.com/office/officeart/2005/8/layout/arrow4"/>
    <dgm:cxn modelId="{3C69A5C6-DDBE-46EA-A996-F0D2ED58EAEA}" srcId="{5962EAFE-E832-4983-B637-336B281C4505}" destId="{D078519F-00F7-4B28-A102-20C8D0DAA20C}" srcOrd="2" destOrd="0" parTransId="{73986FCC-073F-467A-9579-154E41CC45F2}" sibTransId="{33B64A12-6F3A-4B72-8ED0-D777781933AC}"/>
    <dgm:cxn modelId="{684B3F78-30E6-4BF8-A996-5CB77C14E84C}" srcId="{5962EAFE-E832-4983-B637-336B281C4505}" destId="{AD6C525E-980D-4973-9FE9-6D4956F98055}" srcOrd="3" destOrd="0" parTransId="{BB5D37BA-7F08-4E54-9AD2-AF445C3B0AB8}" sibTransId="{42A437BB-E38D-49CB-AFBF-D2D7D38A5AAB}"/>
    <dgm:cxn modelId="{9BC46C0F-5A08-45EC-BCFA-919DEC72DFD7}" type="presOf" srcId="{06500942-7BD3-4561-84F0-C719C0DD99DE}" destId="{739BE46D-B830-4F7E-9695-30C4E4D546B7}" srcOrd="0" destOrd="0" presId="urn:microsoft.com/office/officeart/2005/8/layout/arrow4"/>
    <dgm:cxn modelId="{AAAE7AC3-3509-48D5-B910-07CCBF7859B6}" type="presOf" srcId="{5962EAFE-E832-4983-B637-336B281C4505}" destId="{3C54F230-2182-409D-9466-0F716FEF59E2}" srcOrd="0" destOrd="0" presId="urn:microsoft.com/office/officeart/2005/8/layout/arrow4"/>
    <dgm:cxn modelId="{CCAAAAF0-DA02-43F3-9F0A-88892E0FB1E3}" type="presParOf" srcId="{3C54F230-2182-409D-9466-0F716FEF59E2}" destId="{1652357D-5671-492A-95DD-7978634753CD}" srcOrd="0" destOrd="0" presId="urn:microsoft.com/office/officeart/2005/8/layout/arrow4"/>
    <dgm:cxn modelId="{3CB0DB12-7FD1-4C2D-8561-A0E33698A6BA}" type="presParOf" srcId="{3C54F230-2182-409D-9466-0F716FEF59E2}" destId="{DD1BAAB9-7B80-4201-A6F3-9F32A64375B3}" srcOrd="1" destOrd="0" presId="urn:microsoft.com/office/officeart/2005/8/layout/arrow4"/>
    <dgm:cxn modelId="{5780567D-41D3-434A-95FE-EE15DDB1A866}" type="presParOf" srcId="{3C54F230-2182-409D-9466-0F716FEF59E2}" destId="{EAB309E5-42A2-4386-B93E-4BDF07642145}" srcOrd="2" destOrd="0" presId="urn:microsoft.com/office/officeart/2005/8/layout/arrow4"/>
    <dgm:cxn modelId="{1AC66730-E30E-46AB-B8E0-72F6A1CFFF17}" type="presParOf" srcId="{3C54F230-2182-409D-9466-0F716FEF59E2}" destId="{739BE46D-B830-4F7E-9695-30C4E4D546B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61091-F224-43C2-AB90-6E8297AF55DE}" type="datetimeFigureOut">
              <a:rPr lang="en-US" smtClean="0"/>
              <a:t>3/23/2016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7F540-3DDD-4D4B-96D8-300985624B42}" type="slidenum">
              <a:rPr lang="en-US" smtClean="0"/>
              <a:t>‹#›</a:t>
            </a:fld>
            <a:endParaRPr lang="en-US" dirty="0"/>
          </a:p>
        </p:txBody>
      </p:sp>
    </p:spTree>
    <p:extLst>
      <p:ext uri="{BB962C8B-B14F-4D97-AF65-F5344CB8AC3E}">
        <p14:creationId xmlns:p14="http://schemas.microsoft.com/office/powerpoint/2010/main" val="146910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a:t>
            </a:fld>
            <a:endParaRPr lang="en-US" dirty="0"/>
          </a:p>
        </p:txBody>
      </p:sp>
    </p:spTree>
    <p:extLst>
      <p:ext uri="{BB962C8B-B14F-4D97-AF65-F5344CB8AC3E}">
        <p14:creationId xmlns:p14="http://schemas.microsoft.com/office/powerpoint/2010/main" val="301238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3600" dirty="0" smtClean="0">
                <a:latin typeface="Calibri" pitchFamily="34" charset="0"/>
                <a:cs typeface="Century Gothic" pitchFamily="34" charset="0"/>
              </a:rPr>
              <a:t>Expanding existing funding</a:t>
            </a:r>
          </a:p>
          <a:p>
            <a:pPr lvl="1"/>
            <a:r>
              <a:rPr lang="en-US" sz="3400" dirty="0" smtClean="0">
                <a:latin typeface="Calibri" pitchFamily="34" charset="0"/>
                <a:cs typeface="Century Gothic" pitchFamily="34" charset="0"/>
              </a:rPr>
              <a:t>Private contributions</a:t>
            </a:r>
          </a:p>
          <a:p>
            <a:pPr lvl="1"/>
            <a:r>
              <a:rPr lang="en-US" sz="3400" dirty="0" smtClean="0">
                <a:latin typeface="Calibri" pitchFamily="34" charset="0"/>
                <a:cs typeface="Century Gothic" pitchFamily="34" charset="0"/>
              </a:rPr>
              <a:t>Fundraising</a:t>
            </a:r>
          </a:p>
          <a:p>
            <a:r>
              <a:rPr lang="en-US" sz="3600" dirty="0" smtClean="0">
                <a:latin typeface="Calibri" pitchFamily="34" charset="0"/>
                <a:cs typeface="Century Gothic" pitchFamily="34" charset="0"/>
              </a:rPr>
              <a:t>Social </a:t>
            </a:r>
            <a:r>
              <a:rPr lang="en-US" sz="3600" dirty="0" smtClean="0">
                <a:latin typeface="Calibri" pitchFamily="34" charset="0"/>
              </a:rPr>
              <a:t>Entrepreneurship</a:t>
            </a:r>
          </a:p>
          <a:p>
            <a:pPr lvl="1"/>
            <a:r>
              <a:rPr lang="en-US" sz="3000" dirty="0" smtClean="0">
                <a:latin typeface="Calibri" pitchFamily="34" charset="0"/>
              </a:rPr>
              <a:t>Catering</a:t>
            </a:r>
          </a:p>
          <a:p>
            <a:pPr lvl="1"/>
            <a:r>
              <a:rPr lang="en-US" sz="3000" dirty="0" smtClean="0">
                <a:latin typeface="Calibri" pitchFamily="34" charset="0"/>
              </a:rPr>
              <a:t> Nutrition Services</a:t>
            </a:r>
          </a:p>
          <a:p>
            <a:pPr lvl="2"/>
            <a:r>
              <a:rPr lang="en-US" sz="2800" dirty="0" smtClean="0">
                <a:latin typeface="Calibri" pitchFamily="34" charset="0"/>
              </a:rPr>
              <a:t>Nutrition Counseling</a:t>
            </a:r>
          </a:p>
          <a:p>
            <a:pPr lvl="2"/>
            <a:r>
              <a:rPr lang="en-US" sz="2800" dirty="0" smtClean="0">
                <a:latin typeface="Calibri" pitchFamily="34" charset="0"/>
              </a:rPr>
              <a:t>Grocery Shopping</a:t>
            </a:r>
          </a:p>
          <a:p>
            <a:pPr lvl="1"/>
            <a:r>
              <a:rPr lang="en-US" sz="3000" dirty="0" smtClean="0">
                <a:latin typeface="Calibri" pitchFamily="34" charset="0"/>
              </a:rPr>
              <a:t>Other Program Opportunities</a:t>
            </a:r>
          </a:p>
          <a:p>
            <a:pPr lvl="2"/>
            <a:r>
              <a:rPr lang="en-US" sz="2800" dirty="0" smtClean="0">
                <a:latin typeface="Calibri" pitchFamily="34" charset="0"/>
              </a:rPr>
              <a:t>USDA Child Nutrition Programs</a:t>
            </a:r>
            <a:endParaRPr lang="en-US" sz="3600" dirty="0" smtClean="0">
              <a:latin typeface="Calibri" pitchFamily="34" charset="0"/>
              <a:cs typeface="Century Gothic" pitchFamily="34" charset="0"/>
            </a:endParaRPr>
          </a:p>
          <a:p>
            <a:r>
              <a:rPr lang="en-US" sz="3200" dirty="0" smtClean="0"/>
              <a:t>Relook at “for pay” options</a:t>
            </a:r>
          </a:p>
          <a:p>
            <a:pPr lvl="1"/>
            <a:r>
              <a:rPr lang="en-US" sz="3200" dirty="0" smtClean="0"/>
              <a:t>Other services</a:t>
            </a:r>
          </a:p>
          <a:p>
            <a:pPr lvl="1"/>
            <a:r>
              <a:rPr lang="en-US" sz="3200" dirty="0" smtClean="0"/>
              <a:t>Tiered services</a:t>
            </a:r>
          </a:p>
          <a:p>
            <a:pPr lvl="1"/>
            <a:r>
              <a:rPr lang="en-US" sz="3200" dirty="0" smtClean="0"/>
              <a:t>Expanded services</a:t>
            </a:r>
          </a:p>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11</a:t>
            </a:fld>
            <a:endParaRPr lang="en-US" dirty="0"/>
          </a:p>
        </p:txBody>
      </p:sp>
    </p:spTree>
    <p:extLst>
      <p:ext uri="{BB962C8B-B14F-4D97-AF65-F5344CB8AC3E}">
        <p14:creationId xmlns:p14="http://schemas.microsoft.com/office/powerpoint/2010/main" val="193413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12</a:t>
            </a:fld>
            <a:endParaRPr lang="en-US" dirty="0"/>
          </a:p>
        </p:txBody>
      </p:sp>
    </p:spTree>
    <p:extLst>
      <p:ext uri="{BB962C8B-B14F-4D97-AF65-F5344CB8AC3E}">
        <p14:creationId xmlns:p14="http://schemas.microsoft.com/office/powerpoint/2010/main" val="3026260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13</a:t>
            </a:fld>
            <a:endParaRPr lang="en-US" dirty="0"/>
          </a:p>
        </p:txBody>
      </p:sp>
    </p:spTree>
    <p:extLst>
      <p:ext uri="{BB962C8B-B14F-4D97-AF65-F5344CB8AC3E}">
        <p14:creationId xmlns:p14="http://schemas.microsoft.com/office/powerpoint/2010/main" val="132844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rgbClr val="003952"/>
                </a:solidFill>
                <a:latin typeface="Helvetica" pitchFamily="34" charset="0"/>
                <a:cs typeface="Helvetica" pitchFamily="34" charset="0"/>
              </a:rPr>
              <a:t>Much evidence suggests benefits of home-delivered meals</a:t>
            </a:r>
          </a:p>
          <a:p>
            <a:pPr eaLnBrk="1" hangingPunct="1"/>
            <a:endParaRPr lang="en-US" altLang="en-US" dirty="0" smtClean="0">
              <a:solidFill>
                <a:srgbClr val="003952"/>
              </a:solidFill>
              <a:latin typeface="Helvetica" pitchFamily="34" charset="0"/>
              <a:cs typeface="Helvetica" pitchFamily="34" charset="0"/>
            </a:endParaRPr>
          </a:p>
          <a:p>
            <a:pPr eaLnBrk="1" hangingPunct="1"/>
            <a:r>
              <a:rPr lang="en-US" altLang="en-US" dirty="0" smtClean="0">
                <a:solidFill>
                  <a:srgbClr val="003952"/>
                </a:solidFill>
                <a:latin typeface="Helvetica" pitchFamily="34" charset="0"/>
                <a:cs typeface="Helvetica" pitchFamily="34" charset="0"/>
              </a:rPr>
              <a:t>Research needed </a:t>
            </a:r>
          </a:p>
          <a:p>
            <a:pPr lvl="1" eaLnBrk="1" hangingPunct="1"/>
            <a:r>
              <a:rPr lang="en-US" altLang="en-US" dirty="0" smtClean="0">
                <a:solidFill>
                  <a:srgbClr val="003952"/>
                </a:solidFill>
                <a:latin typeface="Helvetica" pitchFamily="34" charset="0"/>
                <a:cs typeface="Helvetica" pitchFamily="34" charset="0"/>
              </a:rPr>
              <a:t>Quantify improvement in quality of life</a:t>
            </a:r>
          </a:p>
          <a:p>
            <a:pPr lvl="1" eaLnBrk="1" hangingPunct="1"/>
            <a:r>
              <a:rPr lang="en-US" altLang="en-US" dirty="0" smtClean="0">
                <a:solidFill>
                  <a:srgbClr val="003952"/>
                </a:solidFill>
                <a:latin typeface="Helvetica" pitchFamily="34" charset="0"/>
                <a:cs typeface="Helvetica" pitchFamily="34" charset="0"/>
              </a:rPr>
              <a:t>Determine effectiveness of the daily “check in” and social contact</a:t>
            </a:r>
          </a:p>
        </p:txBody>
      </p:sp>
      <p:sp>
        <p:nvSpPr>
          <p:cNvPr id="4" name="Slide Number Placeholder 3"/>
          <p:cNvSpPr>
            <a:spLocks noGrp="1"/>
          </p:cNvSpPr>
          <p:nvPr>
            <p:ph type="sldNum" sz="quarter" idx="10"/>
          </p:nvPr>
        </p:nvSpPr>
        <p:spPr/>
        <p:txBody>
          <a:bodyPr/>
          <a:lstStyle/>
          <a:p>
            <a:fld id="{163704FA-FDC6-422D-9D6A-72B2F2B8420A}" type="slidenum">
              <a:rPr lang="en-US" smtClean="0"/>
              <a:t>14</a:t>
            </a:fld>
            <a:endParaRPr lang="en-US" dirty="0"/>
          </a:p>
        </p:txBody>
      </p:sp>
    </p:spTree>
    <p:extLst>
      <p:ext uri="{BB962C8B-B14F-4D97-AF65-F5344CB8AC3E}">
        <p14:creationId xmlns:p14="http://schemas.microsoft.com/office/powerpoint/2010/main" val="169989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15</a:t>
            </a:fld>
            <a:endParaRPr lang="en-US" dirty="0"/>
          </a:p>
        </p:txBody>
      </p:sp>
    </p:spTree>
    <p:extLst>
      <p:ext uri="{BB962C8B-B14F-4D97-AF65-F5344CB8AC3E}">
        <p14:creationId xmlns:p14="http://schemas.microsoft.com/office/powerpoint/2010/main" val="411193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16</a:t>
            </a:fld>
            <a:endParaRPr lang="en-US" dirty="0"/>
          </a:p>
        </p:txBody>
      </p:sp>
    </p:spTree>
    <p:extLst>
      <p:ext uri="{BB962C8B-B14F-4D97-AF65-F5344CB8AC3E}">
        <p14:creationId xmlns:p14="http://schemas.microsoft.com/office/powerpoint/2010/main" val="2253522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17</a:t>
            </a:fld>
            <a:endParaRPr lang="en-US" dirty="0"/>
          </a:p>
        </p:txBody>
      </p:sp>
    </p:spTree>
    <p:extLst>
      <p:ext uri="{BB962C8B-B14F-4D97-AF65-F5344CB8AC3E}">
        <p14:creationId xmlns:p14="http://schemas.microsoft.com/office/powerpoint/2010/main" val="62737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333333"/>
                </a:solidFill>
              </a:rPr>
              <a:t>You have to mobilize quickly</a:t>
            </a:r>
          </a:p>
          <a:p>
            <a:r>
              <a:rPr lang="en-US" dirty="0" smtClean="0">
                <a:solidFill>
                  <a:srgbClr val="333333"/>
                </a:solidFill>
              </a:rPr>
              <a:t>The window of opportunity will not remain open indefinitely</a:t>
            </a:r>
          </a:p>
          <a:p>
            <a:r>
              <a:rPr lang="en-US" dirty="0" smtClean="0">
                <a:solidFill>
                  <a:srgbClr val="333333"/>
                </a:solidFill>
              </a:rPr>
              <a:t>SOMEONE will fill the need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33333"/>
                </a:solidFill>
              </a:rPr>
              <a:t>No one should be able to mobilize faster in your community than you</a:t>
            </a:r>
          </a:p>
          <a:p>
            <a:endParaRPr lang="en-US" dirty="0" smtClean="0">
              <a:solidFill>
                <a:srgbClr val="333333"/>
              </a:solidFill>
            </a:endParaRPr>
          </a:p>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22</a:t>
            </a:fld>
            <a:endParaRPr lang="en-US" dirty="0"/>
          </a:p>
        </p:txBody>
      </p:sp>
    </p:spTree>
    <p:extLst>
      <p:ext uri="{BB962C8B-B14F-4D97-AF65-F5344CB8AC3E}">
        <p14:creationId xmlns:p14="http://schemas.microsoft.com/office/powerpoint/2010/main" val="6773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23</a:t>
            </a:fld>
            <a:endParaRPr lang="en-US" dirty="0"/>
          </a:p>
        </p:txBody>
      </p:sp>
    </p:spTree>
    <p:extLst>
      <p:ext uri="{BB962C8B-B14F-4D97-AF65-F5344CB8AC3E}">
        <p14:creationId xmlns:p14="http://schemas.microsoft.com/office/powerpoint/2010/main" val="229167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24</a:t>
            </a:fld>
            <a:endParaRPr lang="en-US" dirty="0"/>
          </a:p>
        </p:txBody>
      </p:sp>
    </p:spTree>
    <p:extLst>
      <p:ext uri="{BB962C8B-B14F-4D97-AF65-F5344CB8AC3E}">
        <p14:creationId xmlns:p14="http://schemas.microsoft.com/office/powerpoint/2010/main" val="384759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2</a:t>
            </a:fld>
            <a:endParaRPr lang="en-US" dirty="0"/>
          </a:p>
        </p:txBody>
      </p:sp>
    </p:spTree>
    <p:extLst>
      <p:ext uri="{BB962C8B-B14F-4D97-AF65-F5344CB8AC3E}">
        <p14:creationId xmlns:p14="http://schemas.microsoft.com/office/powerpoint/2010/main" val="2669750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25</a:t>
            </a:fld>
            <a:endParaRPr lang="en-US" dirty="0"/>
          </a:p>
        </p:txBody>
      </p:sp>
    </p:spTree>
    <p:extLst>
      <p:ext uri="{BB962C8B-B14F-4D97-AF65-F5344CB8AC3E}">
        <p14:creationId xmlns:p14="http://schemas.microsoft.com/office/powerpoint/2010/main" val="1877301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25009-8327-4104-997B-08B307BA6BDF}" type="slidenum">
              <a:rPr lang="en-US" smtClean="0"/>
              <a:t>33</a:t>
            </a:fld>
            <a:endParaRPr lang="en-US" dirty="0"/>
          </a:p>
        </p:txBody>
      </p:sp>
    </p:spTree>
    <p:extLst>
      <p:ext uri="{BB962C8B-B14F-4D97-AF65-F5344CB8AC3E}">
        <p14:creationId xmlns:p14="http://schemas.microsoft.com/office/powerpoint/2010/main" val="190151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34</a:t>
            </a:fld>
            <a:endParaRPr lang="en-US" dirty="0"/>
          </a:p>
        </p:txBody>
      </p:sp>
    </p:spTree>
    <p:extLst>
      <p:ext uri="{BB962C8B-B14F-4D97-AF65-F5344CB8AC3E}">
        <p14:creationId xmlns:p14="http://schemas.microsoft.com/office/powerpoint/2010/main" val="342347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bridge is being built- Mobilize quickly.</a:t>
            </a:r>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35</a:t>
            </a:fld>
            <a:endParaRPr lang="en-US" dirty="0"/>
          </a:p>
        </p:txBody>
      </p:sp>
    </p:spTree>
    <p:extLst>
      <p:ext uri="{BB962C8B-B14F-4D97-AF65-F5344CB8AC3E}">
        <p14:creationId xmlns:p14="http://schemas.microsoft.com/office/powerpoint/2010/main" val="3778421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36</a:t>
            </a:fld>
            <a:endParaRPr lang="en-US" dirty="0"/>
          </a:p>
        </p:txBody>
      </p:sp>
    </p:spTree>
    <p:extLst>
      <p:ext uri="{BB962C8B-B14F-4D97-AF65-F5344CB8AC3E}">
        <p14:creationId xmlns:p14="http://schemas.microsoft.com/office/powerpoint/2010/main" val="289546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Goals apply to all levels of aging services network: state units on aging, area agencies on aging and local nutrition service providers</a:t>
            </a:r>
          </a:p>
          <a:p>
            <a:endParaRPr lang="en-US" dirty="0"/>
          </a:p>
        </p:txBody>
      </p:sp>
      <p:sp>
        <p:nvSpPr>
          <p:cNvPr id="4" name="Slide Number Placeholder 3"/>
          <p:cNvSpPr>
            <a:spLocks noGrp="1"/>
          </p:cNvSpPr>
          <p:nvPr>
            <p:ph type="sldNum" sz="quarter" idx="10"/>
          </p:nvPr>
        </p:nvSpPr>
        <p:spPr/>
        <p:txBody>
          <a:bodyPr/>
          <a:lstStyle/>
          <a:p>
            <a:fld id="{1DFD8CF2-F519-48A0-8E85-97ECCDF3D30A}" type="slidenum">
              <a:rPr lang="en-US" smtClean="0"/>
              <a:pPr/>
              <a:t>3</a:t>
            </a:fld>
            <a:endParaRPr lang="en-US"/>
          </a:p>
        </p:txBody>
      </p:sp>
    </p:spTree>
    <p:extLst>
      <p:ext uri="{BB962C8B-B14F-4D97-AF65-F5344CB8AC3E}">
        <p14:creationId xmlns:p14="http://schemas.microsoft.com/office/powerpoint/2010/main" val="68250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200" dirty="0" smtClean="0">
                <a:solidFill>
                  <a:schemeClr val="tx1"/>
                </a:solidFill>
              </a:rPr>
              <a:t>The Patient Protection and Affordable Care Act</a:t>
            </a:r>
          </a:p>
          <a:p>
            <a:pPr lvl="1"/>
            <a:r>
              <a:rPr lang="en-US" sz="2200" dirty="0" smtClean="0">
                <a:solidFill>
                  <a:schemeClr val="tx1"/>
                </a:solidFill>
              </a:rPr>
              <a:t>Health Reform.  Commonly called the Affordable Care Act or ACA</a:t>
            </a:r>
          </a:p>
          <a:p>
            <a:pPr lvl="1"/>
            <a:r>
              <a:rPr lang="en-US" sz="2200" dirty="0" smtClean="0">
                <a:solidFill>
                  <a:schemeClr val="tx1"/>
                </a:solidFill>
              </a:rPr>
              <a:t>Signed into law by President Obama on March 23, 2010</a:t>
            </a:r>
          </a:p>
          <a:p>
            <a:pPr lvl="1"/>
            <a:r>
              <a:rPr lang="en-US" sz="2200" dirty="0" smtClean="0">
                <a:solidFill>
                  <a:schemeClr val="tx1"/>
                </a:solidFill>
              </a:rPr>
              <a:t>On June 28, 2012, the Supreme Court rendered a final decision to uphold the law</a:t>
            </a:r>
          </a:p>
          <a:p>
            <a:r>
              <a:rPr lang="en-US" sz="2200" dirty="0" smtClean="0">
                <a:solidFill>
                  <a:schemeClr val="tx1"/>
                </a:solidFill>
              </a:rPr>
              <a:t>ACA continues to have sweeping changes to the healthcare delivery system across the country</a:t>
            </a:r>
          </a:p>
          <a:p>
            <a:r>
              <a:rPr lang="en-US" sz="2200" dirty="0" smtClean="0">
                <a:solidFill>
                  <a:schemeClr val="tx1"/>
                </a:solidFill>
              </a:rPr>
              <a:t>Understanding the true impact of the changes imposed by ACA requires understanding how the current system evolved and the difference between where our system was an where it is going based on ACA mandates</a:t>
            </a:r>
          </a:p>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4</a:t>
            </a:fld>
            <a:endParaRPr lang="en-US" dirty="0"/>
          </a:p>
        </p:txBody>
      </p:sp>
    </p:spTree>
    <p:extLst>
      <p:ext uri="{BB962C8B-B14F-4D97-AF65-F5344CB8AC3E}">
        <p14:creationId xmlns:p14="http://schemas.microsoft.com/office/powerpoint/2010/main" val="301975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6</a:t>
            </a:fld>
            <a:endParaRPr lang="en-US" dirty="0"/>
          </a:p>
        </p:txBody>
      </p:sp>
    </p:spTree>
    <p:extLst>
      <p:ext uri="{BB962C8B-B14F-4D97-AF65-F5344CB8AC3E}">
        <p14:creationId xmlns:p14="http://schemas.microsoft.com/office/powerpoint/2010/main" val="196611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Twenty</a:t>
            </a:r>
            <a:r>
              <a:rPr lang="en-US" baseline="0" dirty="0" smtClean="0"/>
              <a:t> six states have some form of MLTSS.</a:t>
            </a:r>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7</a:t>
            </a:fld>
            <a:endParaRPr lang="en-US" dirty="0"/>
          </a:p>
        </p:txBody>
      </p:sp>
    </p:spTree>
    <p:extLst>
      <p:ext uri="{BB962C8B-B14F-4D97-AF65-F5344CB8AC3E}">
        <p14:creationId xmlns:p14="http://schemas.microsoft.com/office/powerpoint/2010/main" val="176725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333333"/>
                </a:solidFill>
              </a:rPr>
              <a:t>The new marketplace requires that you meet the needs of the customer and the consumer</a:t>
            </a:r>
          </a:p>
          <a:p>
            <a:r>
              <a:rPr lang="en-US" dirty="0" smtClean="0">
                <a:solidFill>
                  <a:srgbClr val="333333"/>
                </a:solidFill>
              </a:rPr>
              <a:t>Customer – Managed Care Plan</a:t>
            </a:r>
          </a:p>
          <a:p>
            <a:r>
              <a:rPr lang="en-US" dirty="0" smtClean="0">
                <a:solidFill>
                  <a:srgbClr val="333333"/>
                </a:solidFill>
              </a:rPr>
              <a:t>Consumer – Beneficiary receiving services paid for by the Managed Care Plan</a:t>
            </a:r>
          </a:p>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8</a:t>
            </a:fld>
            <a:endParaRPr lang="en-US" dirty="0"/>
          </a:p>
        </p:txBody>
      </p:sp>
    </p:spTree>
    <p:extLst>
      <p:ext uri="{BB962C8B-B14F-4D97-AF65-F5344CB8AC3E}">
        <p14:creationId xmlns:p14="http://schemas.microsoft.com/office/powerpoint/2010/main" val="126021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9</a:t>
            </a:fld>
            <a:endParaRPr lang="en-US" dirty="0"/>
          </a:p>
        </p:txBody>
      </p:sp>
    </p:spTree>
    <p:extLst>
      <p:ext uri="{BB962C8B-B14F-4D97-AF65-F5344CB8AC3E}">
        <p14:creationId xmlns:p14="http://schemas.microsoft.com/office/powerpoint/2010/main" val="411019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D8CF2-F519-48A0-8E85-97ECCDF3D30A}" type="slidenum">
              <a:rPr lang="en-US" smtClean="0"/>
              <a:pPr/>
              <a:t>10</a:t>
            </a:fld>
            <a:endParaRPr lang="en-US" dirty="0"/>
          </a:p>
        </p:txBody>
      </p:sp>
    </p:spTree>
    <p:extLst>
      <p:ext uri="{BB962C8B-B14F-4D97-AF65-F5344CB8AC3E}">
        <p14:creationId xmlns:p14="http://schemas.microsoft.com/office/powerpoint/2010/main" val="386947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073697"/>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Wingdings 2" pitchFamily="18" charset="2"/>
              <a:buNone/>
              <a:tabLst/>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solidFill>
                  <a:srgbClr val="00257A"/>
                </a:solidFill>
              </a:rPr>
              <a:t>Click to edit Master subtitle style</a:t>
            </a:r>
            <a:endParaRPr lang="en-US" dirty="0" smtClean="0">
              <a:solidFill>
                <a:srgbClr val="00257A"/>
              </a:solidFill>
            </a:endParaRPr>
          </a:p>
        </p:txBody>
      </p:sp>
    </p:spTree>
    <p:extLst>
      <p:ext uri="{BB962C8B-B14F-4D97-AF65-F5344CB8AC3E}">
        <p14:creationId xmlns:p14="http://schemas.microsoft.com/office/powerpoint/2010/main" val="16621141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1"/>
          </p:nvPr>
        </p:nvSpPr>
        <p:spPr>
          <a:xfrm>
            <a:off x="845127" y="6352678"/>
            <a:ext cx="4114800" cy="365125"/>
          </a:xfrm>
          <a:prstGeom prst="rect">
            <a:avLst/>
          </a:prstGeom>
        </p:spPr>
        <p:txBody>
          <a:bodyPr/>
          <a:lstStyle>
            <a:lvl1pPr algn="l">
              <a:defRPr sz="1100" b="1">
                <a:solidFill>
                  <a:srgbClr val="00257A"/>
                </a:solidFill>
              </a:defRPr>
            </a:lvl1pPr>
          </a:lstStyle>
          <a:p>
            <a:r>
              <a:rPr lang="en-US" dirty="0" smtClean="0"/>
              <a:t>NRCNA March 2016 Mini Grantee Meeting</a:t>
            </a:r>
            <a:endParaRPr lang="en-US" dirty="0"/>
          </a:p>
        </p:txBody>
      </p:sp>
    </p:spTree>
    <p:extLst>
      <p:ext uri="{BB962C8B-B14F-4D97-AF65-F5344CB8AC3E}">
        <p14:creationId xmlns:p14="http://schemas.microsoft.com/office/powerpoint/2010/main" val="409920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117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83425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010784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9309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216947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67209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6810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717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631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txBox="1">
            <a:spLocks/>
          </p:cNvSpPr>
          <p:nvPr/>
        </p:nvSpPr>
        <p:spPr>
          <a:xfrm>
            <a:off x="845127" y="6327964"/>
            <a:ext cx="4114800" cy="365125"/>
          </a:xfrm>
          <a:prstGeom prst="rect">
            <a:avLst/>
          </a:prstGeom>
        </p:spPr>
        <p:txBody>
          <a:bodyPr/>
          <a:lstStyle>
            <a:defPPr>
              <a:defRPr lang="en-US"/>
            </a:defPPr>
            <a:lvl1pPr marL="0" algn="l" defTabSz="914400" rtl="0" eaLnBrk="1" latinLnBrk="0" hangingPunct="1">
              <a:defRPr sz="1800" b="1" kern="1200">
                <a:solidFill>
                  <a:srgbClr val="0025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1" name="Slide Number Placeholder 5"/>
          <p:cNvSpPr txBox="1">
            <a:spLocks/>
          </p:cNvSpPr>
          <p:nvPr/>
        </p:nvSpPr>
        <p:spPr>
          <a:xfrm>
            <a:off x="4731327" y="634230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00257A"/>
              </a:solidFill>
            </a:endParaRPr>
          </a:p>
        </p:txBody>
      </p:sp>
      <p:sp>
        <p:nvSpPr>
          <p:cNvPr id="12" name="Right Triangle 11"/>
          <p:cNvSpPr/>
          <p:nvPr/>
        </p:nvSpPr>
        <p:spPr>
          <a:xfrm rot="4811997">
            <a:off x="-395026" y="5490038"/>
            <a:ext cx="2049678" cy="372378"/>
          </a:xfrm>
          <a:prstGeom prst="rtTriangle">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330057">
            <a:off x="217852" y="6434571"/>
            <a:ext cx="392789" cy="306429"/>
          </a:xfrm>
          <a:prstGeom prst="rtTriangle">
            <a:avLst/>
          </a:prstGeom>
          <a:solidFill>
            <a:srgbClr val="0089BB"/>
          </a:solidFill>
          <a:ln>
            <a:solidFill>
              <a:srgbClr val="008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p:nvSpPr>
        <p:spPr>
          <a:xfrm rot="3478401">
            <a:off x="-17776" y="6024796"/>
            <a:ext cx="894208" cy="310269"/>
          </a:xfrm>
          <a:prstGeom prst="rtTriangle">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32729" y="6204512"/>
            <a:ext cx="1436370" cy="548640"/>
          </a:xfrm>
          <a:prstGeom prst="rect">
            <a:avLst/>
          </a:prstGeom>
        </p:spPr>
      </p:pic>
      <p:sp>
        <p:nvSpPr>
          <p:cNvPr id="10" name="Date Placeholder 2"/>
          <p:cNvSpPr>
            <a:spLocks noGrp="1"/>
          </p:cNvSpPr>
          <p:nvPr>
            <p:ph type="dt" sz="half" idx="2"/>
          </p:nvPr>
        </p:nvSpPr>
        <p:spPr>
          <a:xfrm>
            <a:off x="5298474" y="6352676"/>
            <a:ext cx="2743200" cy="365125"/>
          </a:xfrm>
          <a:prstGeom prst="rect">
            <a:avLst/>
          </a:prstGeom>
        </p:spPr>
        <p:txBody>
          <a:bodyPr/>
          <a:lstStyle>
            <a:lvl1pPr>
              <a:defRPr sz="1100" b="1">
                <a:solidFill>
                  <a:srgbClr val="00257A"/>
                </a:solidFill>
              </a:defRPr>
            </a:lvl1pPr>
          </a:lstStyle>
          <a:p>
            <a:fld id="{B5B64B98-39D1-43D4-81D6-7EF117B52A25}" type="datetimeFigureOut">
              <a:rPr lang="en-US" smtClean="0"/>
              <a:pPr/>
              <a:t>3/23/2016</a:t>
            </a:fld>
            <a:endParaRPr lang="en-US" dirty="0"/>
          </a:p>
        </p:txBody>
      </p:sp>
    </p:spTree>
    <p:extLst>
      <p:ext uri="{BB962C8B-B14F-4D97-AF65-F5344CB8AC3E}">
        <p14:creationId xmlns:p14="http://schemas.microsoft.com/office/powerpoint/2010/main" val="232641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b="1" kern="1200">
          <a:solidFill>
            <a:srgbClr val="00257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utritionandaging.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utritionandaging.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attendee.gotowebinar.com/register/661573874787559859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asuad.org/initiatives/tracking-state-activity/state-medicaid-integration-tracker" TargetMode="External"/><Relationship Id="rId2" Type="http://schemas.openxmlformats.org/officeDocument/2006/relationships/hyperlink" Target="http://www.mealsonwheelsamerica.org/theissue/facts-resources/more-than-a-meal" TargetMode="External"/><Relationship Id="rId1" Type="http://schemas.openxmlformats.org/officeDocument/2006/relationships/slideLayout" Target="../slideLayouts/slideLayout2.xml"/><Relationship Id="rId4" Type="http://schemas.openxmlformats.org/officeDocument/2006/relationships/hyperlink" Target="http://www.medicaid.gov/medicaid-chip-program-information/by-topics/delivery-systems/downloads/mltssp_white_paper_combined.pdf"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linda@mealsonwheelsamerica.org" TargetMode="External"/><Relationship Id="rId2" Type="http://schemas.openxmlformats.org/officeDocument/2006/relationships/hyperlink" Target="mailto:magda@mealsonwheelsameric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667" y="375558"/>
            <a:ext cx="9144000" cy="3231242"/>
          </a:xfrm>
        </p:spPr>
        <p:txBody>
          <a:bodyPr>
            <a:noAutofit/>
          </a:bodyPr>
          <a:lstStyle/>
          <a:p>
            <a:r>
              <a:rPr lang="en-US" sz="5400" dirty="0">
                <a:effectLst>
                  <a:outerShdw blurRad="38100" dist="38100" dir="2700000" algn="tl">
                    <a:srgbClr val="000000">
                      <a:alpha val="43137"/>
                    </a:srgbClr>
                  </a:outerShdw>
                </a:effectLst>
              </a:rPr>
              <a:t>Emerging Opportunities for Community Based Nutrition Services in the Developing Healthcare Environment</a:t>
            </a:r>
          </a:p>
        </p:txBody>
      </p:sp>
      <p:sp>
        <p:nvSpPr>
          <p:cNvPr id="3" name="Subtitle 2"/>
          <p:cNvSpPr>
            <a:spLocks noGrp="1"/>
          </p:cNvSpPr>
          <p:nvPr>
            <p:ph type="subTitle" idx="1"/>
          </p:nvPr>
        </p:nvSpPr>
        <p:spPr>
          <a:xfrm>
            <a:off x="1642534" y="3774832"/>
            <a:ext cx="9144000" cy="1702834"/>
          </a:xfrm>
        </p:spPr>
        <p:txBody>
          <a:bodyPr>
            <a:normAutofit fontScale="85000" lnSpcReduction="20000"/>
          </a:bodyPr>
          <a:lstStyle/>
          <a:p>
            <a:r>
              <a:rPr lang="en-US" dirty="0" smtClean="0"/>
              <a:t>Linda Netterville, RD, LD</a:t>
            </a:r>
          </a:p>
          <a:p>
            <a:r>
              <a:rPr lang="en-US" dirty="0" smtClean="0"/>
              <a:t>Vice President, Program Development and Impact, Meals on Wheels America</a:t>
            </a:r>
          </a:p>
          <a:p>
            <a:endParaRPr lang="en-US" dirty="0" smtClean="0"/>
          </a:p>
          <a:p>
            <a:r>
              <a:rPr lang="en-US" dirty="0" smtClean="0"/>
              <a:t>Magda Hageman-Apol</a:t>
            </a:r>
          </a:p>
          <a:p>
            <a:r>
              <a:rPr lang="en-US" dirty="0"/>
              <a:t>Vice </a:t>
            </a:r>
            <a:r>
              <a:rPr lang="en-US" dirty="0" smtClean="0"/>
              <a:t>President, Education </a:t>
            </a:r>
            <a:r>
              <a:rPr lang="en-US" dirty="0"/>
              <a:t>and </a:t>
            </a:r>
            <a:r>
              <a:rPr lang="en-US" dirty="0" smtClean="0"/>
              <a:t>Training, Meals on Wheels America</a:t>
            </a:r>
            <a:endParaRPr lang="en-US" dirty="0"/>
          </a:p>
          <a:p>
            <a:endParaRPr lang="en-US" dirty="0"/>
          </a:p>
        </p:txBody>
      </p:sp>
      <p:sp>
        <p:nvSpPr>
          <p:cNvPr id="6" name="TextBox 5"/>
          <p:cNvSpPr txBox="1"/>
          <p:nvPr/>
        </p:nvSpPr>
        <p:spPr>
          <a:xfrm>
            <a:off x="2628096" y="5652538"/>
            <a:ext cx="6520375" cy="1046440"/>
          </a:xfrm>
          <a:prstGeom prst="rect">
            <a:avLst/>
          </a:prstGeom>
          <a:noFill/>
        </p:spPr>
        <p:txBody>
          <a:bodyPr wrap="none" rtlCol="0">
            <a:spAutoFit/>
          </a:bodyPr>
          <a:lstStyle/>
          <a:p>
            <a:pPr algn="ctr"/>
            <a:r>
              <a:rPr lang="en-US" sz="4400" dirty="0">
                <a:hlinkClick r:id="rId3"/>
              </a:rPr>
              <a:t>www.nutritionandaging.org</a:t>
            </a:r>
            <a:endParaRPr lang="en-US" sz="4400" dirty="0"/>
          </a:p>
          <a:p>
            <a:pPr algn="ctr"/>
            <a:endParaRPr lang="en-US" dirty="0"/>
          </a:p>
        </p:txBody>
      </p:sp>
    </p:spTree>
    <p:extLst>
      <p:ext uri="{BB962C8B-B14F-4D97-AF65-F5344CB8AC3E}">
        <p14:creationId xmlns:p14="http://schemas.microsoft.com/office/powerpoint/2010/main" val="3509187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177982"/>
            <a:ext cx="11042320" cy="1325562"/>
          </a:xfrm>
        </p:spPr>
        <p:txBody>
          <a:bodyPr>
            <a:noAutofit/>
          </a:bodyPr>
          <a:lstStyle/>
          <a:p>
            <a:r>
              <a:rPr lang="en-US" dirty="0">
                <a:solidFill>
                  <a:schemeClr val="accent1"/>
                </a:solidFill>
                <a:effectLst>
                  <a:outerShdw blurRad="38100" dist="38100" dir="2700000" algn="tl">
                    <a:srgbClr val="000000">
                      <a:alpha val="43137"/>
                    </a:srgbClr>
                  </a:outerShdw>
                </a:effectLst>
              </a:rPr>
              <a:t>Changing </a:t>
            </a:r>
            <a:r>
              <a:rPr lang="en-US" dirty="0" smtClean="0">
                <a:solidFill>
                  <a:schemeClr val="accent1"/>
                </a:solidFill>
                <a:effectLst>
                  <a:outerShdw blurRad="38100" dist="38100" dir="2700000" algn="tl">
                    <a:srgbClr val="000000">
                      <a:alpha val="43137"/>
                    </a:srgbClr>
                  </a:outerShdw>
                </a:effectLst>
              </a:rPr>
              <a:t>Resources for Nutrition Programs</a:t>
            </a:r>
            <a:r>
              <a:rPr lang="en-US" dirty="0">
                <a:solidFill>
                  <a:schemeClr val="accent1"/>
                </a:solidFill>
                <a:effectLst>
                  <a:outerShdw blurRad="38100" dist="38100" dir="2700000" algn="tl">
                    <a:srgbClr val="000000">
                      <a:alpha val="43137"/>
                    </a:srgbClr>
                  </a:outerShdw>
                </a:effectLst>
              </a:rPr>
              <a:t/>
            </a:r>
            <a:br>
              <a:rPr lang="en-US" dirty="0">
                <a:solidFill>
                  <a:schemeClr val="accent1"/>
                </a:solidFill>
                <a:effectLst>
                  <a:outerShdw blurRad="38100" dist="38100" dir="2700000" algn="tl">
                    <a:srgbClr val="000000">
                      <a:alpha val="43137"/>
                    </a:srgbClr>
                  </a:outerShdw>
                </a:effectLst>
              </a:rPr>
            </a:br>
            <a:r>
              <a:rPr lang="en-US" dirty="0" smtClean="0">
                <a:solidFill>
                  <a:schemeClr val="accent1"/>
                </a:solidFill>
                <a:effectLst>
                  <a:outerShdw blurRad="38100" dist="38100" dir="2700000" algn="tl">
                    <a:srgbClr val="000000">
                      <a:alpha val="43137"/>
                    </a:srgbClr>
                  </a:outerShdw>
                </a:effectLst>
              </a:rPr>
              <a:t>Government and Public </a:t>
            </a:r>
            <a:r>
              <a:rPr lang="en-US" dirty="0">
                <a:solidFill>
                  <a:schemeClr val="accent1"/>
                </a:solidFill>
                <a:effectLst>
                  <a:outerShdw blurRad="38100" dist="38100" dir="2700000" algn="tl">
                    <a:srgbClr val="000000">
                      <a:alpha val="43137"/>
                    </a:srgbClr>
                  </a:outerShdw>
                </a:effectLst>
              </a:rPr>
              <a:t>Funding</a:t>
            </a:r>
          </a:p>
        </p:txBody>
      </p:sp>
      <p:sp>
        <p:nvSpPr>
          <p:cNvPr id="4" name="Content Placeholder 3"/>
          <p:cNvSpPr>
            <a:spLocks noGrp="1"/>
          </p:cNvSpPr>
          <p:nvPr>
            <p:ph sz="half" idx="2"/>
          </p:nvPr>
        </p:nvSpPr>
        <p:spPr>
          <a:xfrm>
            <a:off x="6179127" y="1828800"/>
            <a:ext cx="5181600" cy="4914900"/>
          </a:xfrm>
        </p:spPr>
        <p:txBody>
          <a:bodyPr>
            <a:noAutofit/>
          </a:bodyPr>
          <a:lstStyle/>
          <a:p>
            <a:pPr>
              <a:buFont typeface="Arial" panose="020B0604020202020204" pitchFamily="34" charset="0"/>
              <a:buChar char="•"/>
            </a:pPr>
            <a:r>
              <a:rPr lang="en-US" sz="3200" dirty="0">
                <a:latin typeface="Calibri" pitchFamily="34" charset="0"/>
                <a:cs typeface="Century Gothic" pitchFamily="34" charset="0"/>
              </a:rPr>
              <a:t>Older Americans </a:t>
            </a:r>
            <a:r>
              <a:rPr lang="en-US" sz="3200" dirty="0" smtClean="0">
                <a:latin typeface="Calibri" pitchFamily="34" charset="0"/>
                <a:cs typeface="Century Gothic" pitchFamily="34" charset="0"/>
              </a:rPr>
              <a:t>Act: Title </a:t>
            </a:r>
            <a:r>
              <a:rPr lang="en-US" sz="3200" dirty="0">
                <a:latin typeface="Calibri" pitchFamily="34" charset="0"/>
                <a:cs typeface="Century Gothic" pitchFamily="34" charset="0"/>
              </a:rPr>
              <a:t>III (C1, C2, NSIP), V, VI</a:t>
            </a:r>
          </a:p>
          <a:p>
            <a:pPr>
              <a:buFont typeface="Arial" panose="020B0604020202020204" pitchFamily="34" charset="0"/>
              <a:buChar char="•"/>
            </a:pPr>
            <a:r>
              <a:rPr lang="en-US" sz="3200" dirty="0">
                <a:latin typeface="Calibri" pitchFamily="34" charset="0"/>
                <a:cs typeface="Century Gothic" pitchFamily="34" charset="0"/>
              </a:rPr>
              <a:t>Other Federal </a:t>
            </a:r>
          </a:p>
          <a:p>
            <a:pPr marL="994410" lvl="1" indent="-457200">
              <a:buFont typeface="Courier New" panose="02070309020205020404" pitchFamily="49" charset="0"/>
              <a:buChar char="o"/>
            </a:pPr>
            <a:r>
              <a:rPr lang="en-US" sz="3200" dirty="0">
                <a:latin typeface="Calibri" pitchFamily="34" charset="0"/>
                <a:cs typeface="Century Gothic" pitchFamily="34" charset="0"/>
              </a:rPr>
              <a:t>Social services or community service block grants</a:t>
            </a:r>
          </a:p>
          <a:p>
            <a:pPr>
              <a:buFont typeface="Arial" panose="020B0604020202020204" pitchFamily="34" charset="0"/>
              <a:buChar char="•"/>
            </a:pPr>
            <a:r>
              <a:rPr lang="en-US" sz="3200" dirty="0" smtClean="0">
                <a:latin typeface="Calibri" pitchFamily="34" charset="0"/>
                <a:cs typeface="Century Gothic" pitchFamily="34" charset="0"/>
              </a:rPr>
              <a:t>State Funding - Variance by State</a:t>
            </a:r>
            <a:endParaRPr lang="en-US" sz="3200" dirty="0">
              <a:latin typeface="Calibri" pitchFamily="34" charset="0"/>
              <a:cs typeface="Century Gothic" pitchFamily="34" charset="0"/>
            </a:endParaRPr>
          </a:p>
          <a:p>
            <a:pPr marL="64008" indent="0">
              <a:buNone/>
            </a:pPr>
            <a:endParaRPr lang="en-US" sz="3600" dirty="0"/>
          </a:p>
        </p:txBody>
      </p:sp>
      <p:sp>
        <p:nvSpPr>
          <p:cNvPr id="5" name="Content Placeholder 4"/>
          <p:cNvSpPr>
            <a:spLocks noGrp="1"/>
          </p:cNvSpPr>
          <p:nvPr>
            <p:ph sz="half" idx="1"/>
          </p:nvPr>
        </p:nvSpPr>
        <p:spPr>
          <a:xfrm>
            <a:off x="938893" y="1992086"/>
            <a:ext cx="5087834" cy="4188052"/>
          </a:xfrm>
          <a:prstGeom prst="downArrow">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3304214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520" y="439239"/>
            <a:ext cx="11066813" cy="1325562"/>
          </a:xfrm>
        </p:spPr>
        <p:txBody>
          <a:bodyPr>
            <a:noAutofit/>
          </a:bodyPr>
          <a:lstStyle/>
          <a:p>
            <a:r>
              <a:rPr lang="en-US" sz="4800" dirty="0" smtClean="0">
                <a:solidFill>
                  <a:schemeClr val="accent1"/>
                </a:solidFill>
                <a:effectLst>
                  <a:outerShdw blurRad="38100" dist="38100" dir="2700000" algn="tl">
                    <a:srgbClr val="000000">
                      <a:alpha val="43137"/>
                    </a:srgbClr>
                  </a:outerShdw>
                </a:effectLst>
              </a:rPr>
              <a:t>Building Sustainable Resources for Nutrition Programs</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5028" y="1993401"/>
            <a:ext cx="10515600" cy="4351337"/>
          </a:xfrm>
        </p:spPr>
        <p:txBody>
          <a:bodyPr>
            <a:normAutofit/>
          </a:bodyPr>
          <a:lstStyle/>
          <a:p>
            <a:pPr>
              <a:buFont typeface="Arial" panose="020B0604020202020204" pitchFamily="34" charset="0"/>
              <a:buChar char="•"/>
            </a:pPr>
            <a:r>
              <a:rPr lang="en-US" sz="3600" dirty="0" smtClean="0">
                <a:latin typeface="Calibri" pitchFamily="34" charset="0"/>
                <a:cs typeface="Century Gothic" pitchFamily="34" charset="0"/>
              </a:rPr>
              <a:t>Expand existing </a:t>
            </a:r>
            <a:r>
              <a:rPr lang="en-US" sz="3600" dirty="0">
                <a:latin typeface="Calibri" pitchFamily="34" charset="0"/>
                <a:cs typeface="Century Gothic" pitchFamily="34" charset="0"/>
              </a:rPr>
              <a:t>funding</a:t>
            </a:r>
          </a:p>
          <a:p>
            <a:pPr>
              <a:buFont typeface="Arial" panose="020B0604020202020204" pitchFamily="34" charset="0"/>
              <a:buChar char="•"/>
            </a:pPr>
            <a:r>
              <a:rPr lang="en-US" sz="3600" dirty="0">
                <a:latin typeface="Calibri" pitchFamily="34" charset="0"/>
                <a:cs typeface="Century Gothic" pitchFamily="34" charset="0"/>
              </a:rPr>
              <a:t>Social </a:t>
            </a:r>
            <a:r>
              <a:rPr lang="en-US" sz="3600" dirty="0">
                <a:latin typeface="Calibri" pitchFamily="34" charset="0"/>
              </a:rPr>
              <a:t>e</a:t>
            </a:r>
            <a:r>
              <a:rPr lang="en-US" sz="3600" dirty="0" smtClean="0">
                <a:latin typeface="Calibri" pitchFamily="34" charset="0"/>
              </a:rPr>
              <a:t>ntrepreneurship</a:t>
            </a:r>
            <a:endParaRPr lang="en-US" sz="3600" dirty="0">
              <a:latin typeface="Calibri" pitchFamily="34" charset="0"/>
            </a:endParaRPr>
          </a:p>
          <a:p>
            <a:pPr>
              <a:buFont typeface="Arial" panose="020B0604020202020204" pitchFamily="34" charset="0"/>
              <a:buChar char="•"/>
            </a:pPr>
            <a:r>
              <a:rPr lang="en-US" sz="3600" dirty="0" smtClean="0">
                <a:latin typeface="Calibri" pitchFamily="34" charset="0"/>
              </a:rPr>
              <a:t>For-Pay </a:t>
            </a:r>
            <a:r>
              <a:rPr lang="en-US" sz="3600" dirty="0">
                <a:latin typeface="Calibri" pitchFamily="34" charset="0"/>
              </a:rPr>
              <a:t>options</a:t>
            </a:r>
          </a:p>
          <a:p>
            <a:pPr>
              <a:buFont typeface="Arial" panose="020B0604020202020204" pitchFamily="34" charset="0"/>
              <a:buChar char="•"/>
            </a:pPr>
            <a:r>
              <a:rPr lang="en-US" sz="3600" dirty="0" smtClean="0">
                <a:latin typeface="Calibri" pitchFamily="34" charset="0"/>
              </a:rPr>
              <a:t>Contracts with Healthcare </a:t>
            </a:r>
            <a:r>
              <a:rPr lang="en-US" sz="3600" dirty="0">
                <a:latin typeface="Calibri" pitchFamily="34" charset="0"/>
              </a:rPr>
              <a:t>entities</a:t>
            </a:r>
          </a:p>
          <a:p>
            <a:endParaRPr lang="en-US" dirty="0"/>
          </a:p>
        </p:txBody>
      </p:sp>
    </p:spTree>
    <p:extLst>
      <p:ext uri="{BB962C8B-B14F-4D97-AF65-F5344CB8AC3E}">
        <p14:creationId xmlns:p14="http://schemas.microsoft.com/office/powerpoint/2010/main" val="3393487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72" y="344927"/>
            <a:ext cx="11201400" cy="1325562"/>
          </a:xfrm>
        </p:spPr>
        <p:txBody>
          <a:bodyPr>
            <a:noAutofit/>
          </a:bodyPr>
          <a:lstStyle/>
          <a:p>
            <a:pPr algn="ctr"/>
            <a:r>
              <a:rPr lang="en-US" sz="4800" dirty="0" smtClean="0">
                <a:effectLst>
                  <a:outerShdw blurRad="38100" dist="38100" dir="2700000" algn="tl">
                    <a:srgbClr val="000000">
                      <a:alpha val="43137"/>
                    </a:srgbClr>
                  </a:outerShdw>
                </a:effectLst>
              </a:rPr>
              <a:t>Role of Nutrition Services in Healthcare Market</a:t>
            </a:r>
            <a:endParaRPr lang="en-US" sz="4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272" y="1909606"/>
            <a:ext cx="5723913" cy="4051759"/>
          </a:xfrm>
          <a:prstGeom prst="rect">
            <a:avLst/>
          </a:prstGeom>
        </p:spPr>
      </p:pic>
    </p:spTree>
    <p:extLst>
      <p:ext uri="{BB962C8B-B14F-4D97-AF65-F5344CB8AC3E}">
        <p14:creationId xmlns:p14="http://schemas.microsoft.com/office/powerpoint/2010/main" val="3455639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92" y="365760"/>
            <a:ext cx="11625943" cy="1325562"/>
          </a:xfrm>
        </p:spPr>
        <p:txBody>
          <a:bodyPr>
            <a:normAutofit/>
          </a:bodyPr>
          <a:lstStyle/>
          <a:p>
            <a:r>
              <a:rPr lang="en-US" dirty="0" smtClean="0">
                <a:effectLst>
                  <a:outerShdw blurRad="38100" dist="38100" dir="2700000" algn="tl">
                    <a:srgbClr val="000000">
                      <a:alpha val="43137"/>
                    </a:srgbClr>
                  </a:outerShdw>
                </a:effectLst>
              </a:rPr>
              <a:t>The Role of Nutrition Services Building the Bridge</a:t>
            </a:r>
            <a:endParaRPr lang="en-US" dirty="0">
              <a:effectLst>
                <a:outerShdw blurRad="38100" dist="38100" dir="2700000" algn="tl">
                  <a:srgbClr val="000000">
                    <a:alpha val="43137"/>
                  </a:srgbClr>
                </a:outerShdw>
              </a:effectLst>
            </a:endParaRPr>
          </a:p>
        </p:txBody>
      </p:sp>
      <p:pic>
        <p:nvPicPr>
          <p:cNvPr id="1026" name="Picture 2" descr="Building a Bridge to Understand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1989" y="1691322"/>
            <a:ext cx="6685670" cy="4472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7659" y="2946132"/>
            <a:ext cx="2351314" cy="646331"/>
          </a:xfrm>
          <a:prstGeom prst="rect">
            <a:avLst/>
          </a:prstGeom>
          <a:noFill/>
          <a:ln>
            <a:noFill/>
          </a:ln>
        </p:spPr>
        <p:txBody>
          <a:bodyPr wrap="square" rtlCol="0">
            <a:spAutoFit/>
          </a:bodyPr>
          <a:lstStyle/>
          <a:p>
            <a:pPr algn="ctr"/>
            <a:r>
              <a:rPr lang="en-US" sz="3600" b="1" dirty="0">
                <a:solidFill>
                  <a:schemeClr val="accent1">
                    <a:lumMod val="50000"/>
                  </a:schemeClr>
                </a:solidFill>
                <a:latin typeface="+mj-lt"/>
              </a:rPr>
              <a:t>Healthcare</a:t>
            </a:r>
          </a:p>
        </p:txBody>
      </p:sp>
      <p:sp>
        <p:nvSpPr>
          <p:cNvPr id="5" name="TextBox 4"/>
          <p:cNvSpPr txBox="1"/>
          <p:nvPr/>
        </p:nvSpPr>
        <p:spPr>
          <a:xfrm>
            <a:off x="287369" y="2392134"/>
            <a:ext cx="1937658" cy="1754326"/>
          </a:xfrm>
          <a:prstGeom prst="rect">
            <a:avLst/>
          </a:prstGeom>
          <a:noFill/>
          <a:ln>
            <a:noFill/>
          </a:ln>
        </p:spPr>
        <p:txBody>
          <a:bodyPr wrap="square" rtlCol="0">
            <a:spAutoFit/>
          </a:bodyPr>
          <a:lstStyle/>
          <a:p>
            <a:pPr algn="ctr"/>
            <a:r>
              <a:rPr lang="en-US" sz="3600" b="1" dirty="0">
                <a:latin typeface="+mj-lt"/>
              </a:rPr>
              <a:t>HCBS</a:t>
            </a:r>
          </a:p>
          <a:p>
            <a:pPr algn="ctr"/>
            <a:r>
              <a:rPr lang="en-US" sz="3600" b="1" dirty="0">
                <a:latin typeface="+mj-lt"/>
              </a:rPr>
              <a:t>Nutrition Services</a:t>
            </a:r>
          </a:p>
        </p:txBody>
      </p:sp>
    </p:spTree>
    <p:extLst>
      <p:ext uri="{BB962C8B-B14F-4D97-AF65-F5344CB8AC3E}">
        <p14:creationId xmlns:p14="http://schemas.microsoft.com/office/powerpoint/2010/main" val="38713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26" y="480037"/>
            <a:ext cx="7735824" cy="1066800"/>
          </a:xfrm>
        </p:spPr>
        <p:txBody>
          <a:bodyPr/>
          <a:lstStyle/>
          <a:p>
            <a:r>
              <a:rPr lang="en-US" dirty="0">
                <a:effectLst>
                  <a:outerShdw blurRad="38100" dist="38100" dir="2700000" algn="tl">
                    <a:srgbClr val="000000">
                      <a:alpha val="43137"/>
                    </a:srgbClr>
                  </a:outerShdw>
                </a:effectLst>
              </a:rPr>
              <a:t>Something Magical Happens!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75405" y="1714500"/>
            <a:ext cx="5901211" cy="4661808"/>
          </a:xfrm>
        </p:spPr>
      </p:pic>
      <p:sp>
        <p:nvSpPr>
          <p:cNvPr id="3" name="5-Point Star 2"/>
          <p:cNvSpPr>
            <a:spLocks noChangeAspect="1"/>
          </p:cNvSpPr>
          <p:nvPr/>
        </p:nvSpPr>
        <p:spPr>
          <a:xfrm>
            <a:off x="4694509" y="2004020"/>
            <a:ext cx="362102" cy="561079"/>
          </a:xfrm>
          <a:custGeom>
            <a:avLst/>
            <a:gdLst>
              <a:gd name="connsiteX0" fmla="*/ 0 w 362102"/>
              <a:gd name="connsiteY0" fmla="*/ 138235 h 361904"/>
              <a:gd name="connsiteX1" fmla="*/ 138311 w 362102"/>
              <a:gd name="connsiteY1" fmla="*/ 138236 h 361904"/>
              <a:gd name="connsiteX2" fmla="*/ 181051 w 362102"/>
              <a:gd name="connsiteY2" fmla="*/ 0 h 361904"/>
              <a:gd name="connsiteX3" fmla="*/ 223791 w 362102"/>
              <a:gd name="connsiteY3" fmla="*/ 138236 h 361904"/>
              <a:gd name="connsiteX4" fmla="*/ 362102 w 362102"/>
              <a:gd name="connsiteY4" fmla="*/ 138235 h 361904"/>
              <a:gd name="connsiteX5" fmla="*/ 250205 w 362102"/>
              <a:gd name="connsiteY5" fmla="*/ 223668 h 361904"/>
              <a:gd name="connsiteX6" fmla="*/ 292946 w 362102"/>
              <a:gd name="connsiteY6" fmla="*/ 361903 h 361904"/>
              <a:gd name="connsiteX7" fmla="*/ 181051 w 362102"/>
              <a:gd name="connsiteY7" fmla="*/ 276468 h 361904"/>
              <a:gd name="connsiteX8" fmla="*/ 69156 w 362102"/>
              <a:gd name="connsiteY8" fmla="*/ 361903 h 361904"/>
              <a:gd name="connsiteX9" fmla="*/ 111897 w 362102"/>
              <a:gd name="connsiteY9" fmla="*/ 223668 h 361904"/>
              <a:gd name="connsiteX10" fmla="*/ 0 w 362102"/>
              <a:gd name="connsiteY10" fmla="*/ 138235 h 361904"/>
              <a:gd name="connsiteX0" fmla="*/ 0 w 362102"/>
              <a:gd name="connsiteY0" fmla="*/ 337411 h 561079"/>
              <a:gd name="connsiteX1" fmla="*/ 138311 w 362102"/>
              <a:gd name="connsiteY1" fmla="*/ 337412 h 561079"/>
              <a:gd name="connsiteX2" fmla="*/ 190105 w 362102"/>
              <a:gd name="connsiteY2" fmla="*/ 0 h 561079"/>
              <a:gd name="connsiteX3" fmla="*/ 223791 w 362102"/>
              <a:gd name="connsiteY3" fmla="*/ 337412 h 561079"/>
              <a:gd name="connsiteX4" fmla="*/ 362102 w 362102"/>
              <a:gd name="connsiteY4" fmla="*/ 337411 h 561079"/>
              <a:gd name="connsiteX5" fmla="*/ 250205 w 362102"/>
              <a:gd name="connsiteY5" fmla="*/ 422844 h 561079"/>
              <a:gd name="connsiteX6" fmla="*/ 292946 w 362102"/>
              <a:gd name="connsiteY6" fmla="*/ 561079 h 561079"/>
              <a:gd name="connsiteX7" fmla="*/ 181051 w 362102"/>
              <a:gd name="connsiteY7" fmla="*/ 475644 h 561079"/>
              <a:gd name="connsiteX8" fmla="*/ 69156 w 362102"/>
              <a:gd name="connsiteY8" fmla="*/ 561079 h 561079"/>
              <a:gd name="connsiteX9" fmla="*/ 111897 w 362102"/>
              <a:gd name="connsiteY9" fmla="*/ 422844 h 561079"/>
              <a:gd name="connsiteX10" fmla="*/ 0 w 362102"/>
              <a:gd name="connsiteY10" fmla="*/ 337411 h 56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102" h="561079">
                <a:moveTo>
                  <a:pt x="0" y="337411"/>
                </a:moveTo>
                <a:lnTo>
                  <a:pt x="138311" y="337412"/>
                </a:lnTo>
                <a:lnTo>
                  <a:pt x="190105" y="0"/>
                </a:lnTo>
                <a:lnTo>
                  <a:pt x="223791" y="337412"/>
                </a:lnTo>
                <a:lnTo>
                  <a:pt x="362102" y="337411"/>
                </a:lnTo>
                <a:lnTo>
                  <a:pt x="250205" y="422844"/>
                </a:lnTo>
                <a:lnTo>
                  <a:pt x="292946" y="561079"/>
                </a:lnTo>
                <a:lnTo>
                  <a:pt x="181051" y="475644"/>
                </a:lnTo>
                <a:lnTo>
                  <a:pt x="69156" y="561079"/>
                </a:lnTo>
                <a:lnTo>
                  <a:pt x="111897" y="422844"/>
                </a:lnTo>
                <a:lnTo>
                  <a:pt x="0" y="337411"/>
                </a:lnTo>
                <a:close/>
              </a:path>
            </a:pathLst>
          </a:custGeom>
          <a:gradFill>
            <a:gsLst>
              <a:gs pos="0">
                <a:srgbClr val="FFFF00"/>
              </a:gs>
              <a:gs pos="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5-Point Star 5"/>
          <p:cNvSpPr>
            <a:spLocks noChangeAspect="1"/>
          </p:cNvSpPr>
          <p:nvPr/>
        </p:nvSpPr>
        <p:spPr>
          <a:xfrm>
            <a:off x="5753032" y="2542769"/>
            <a:ext cx="668964" cy="560124"/>
          </a:xfrm>
          <a:custGeom>
            <a:avLst/>
            <a:gdLst>
              <a:gd name="connsiteX0" fmla="*/ 0 w 362102"/>
              <a:gd name="connsiteY0" fmla="*/ 138235 h 361904"/>
              <a:gd name="connsiteX1" fmla="*/ 138311 w 362102"/>
              <a:gd name="connsiteY1" fmla="*/ 138236 h 361904"/>
              <a:gd name="connsiteX2" fmla="*/ 181051 w 362102"/>
              <a:gd name="connsiteY2" fmla="*/ 0 h 361904"/>
              <a:gd name="connsiteX3" fmla="*/ 223791 w 362102"/>
              <a:gd name="connsiteY3" fmla="*/ 138236 h 361904"/>
              <a:gd name="connsiteX4" fmla="*/ 362102 w 362102"/>
              <a:gd name="connsiteY4" fmla="*/ 138235 h 361904"/>
              <a:gd name="connsiteX5" fmla="*/ 250205 w 362102"/>
              <a:gd name="connsiteY5" fmla="*/ 223668 h 361904"/>
              <a:gd name="connsiteX6" fmla="*/ 292946 w 362102"/>
              <a:gd name="connsiteY6" fmla="*/ 361903 h 361904"/>
              <a:gd name="connsiteX7" fmla="*/ 181051 w 362102"/>
              <a:gd name="connsiteY7" fmla="*/ 276468 h 361904"/>
              <a:gd name="connsiteX8" fmla="*/ 69156 w 362102"/>
              <a:gd name="connsiteY8" fmla="*/ 361903 h 361904"/>
              <a:gd name="connsiteX9" fmla="*/ 111897 w 362102"/>
              <a:gd name="connsiteY9" fmla="*/ 223668 h 361904"/>
              <a:gd name="connsiteX10" fmla="*/ 0 w 362102"/>
              <a:gd name="connsiteY10" fmla="*/ 138235 h 361904"/>
              <a:gd name="connsiteX0" fmla="*/ 0 w 492122"/>
              <a:gd name="connsiteY0" fmla="*/ 138235 h 678774"/>
              <a:gd name="connsiteX1" fmla="*/ 138311 w 492122"/>
              <a:gd name="connsiteY1" fmla="*/ 138236 h 678774"/>
              <a:gd name="connsiteX2" fmla="*/ 181051 w 492122"/>
              <a:gd name="connsiteY2" fmla="*/ 0 h 678774"/>
              <a:gd name="connsiteX3" fmla="*/ 223791 w 492122"/>
              <a:gd name="connsiteY3" fmla="*/ 138236 h 678774"/>
              <a:gd name="connsiteX4" fmla="*/ 362102 w 492122"/>
              <a:gd name="connsiteY4" fmla="*/ 138235 h 678774"/>
              <a:gd name="connsiteX5" fmla="*/ 250205 w 492122"/>
              <a:gd name="connsiteY5" fmla="*/ 223668 h 678774"/>
              <a:gd name="connsiteX6" fmla="*/ 492122 w 492122"/>
              <a:gd name="connsiteY6" fmla="*/ 678774 h 678774"/>
              <a:gd name="connsiteX7" fmla="*/ 181051 w 492122"/>
              <a:gd name="connsiteY7" fmla="*/ 276468 h 678774"/>
              <a:gd name="connsiteX8" fmla="*/ 69156 w 492122"/>
              <a:gd name="connsiteY8" fmla="*/ 361903 h 678774"/>
              <a:gd name="connsiteX9" fmla="*/ 111897 w 492122"/>
              <a:gd name="connsiteY9" fmla="*/ 223668 h 678774"/>
              <a:gd name="connsiteX10" fmla="*/ 0 w 492122"/>
              <a:gd name="connsiteY10" fmla="*/ 138235 h 678774"/>
              <a:gd name="connsiteX0" fmla="*/ 0 w 419503"/>
              <a:gd name="connsiteY0" fmla="*/ 138235 h 551690"/>
              <a:gd name="connsiteX1" fmla="*/ 138311 w 419503"/>
              <a:gd name="connsiteY1" fmla="*/ 138236 h 551690"/>
              <a:gd name="connsiteX2" fmla="*/ 181051 w 419503"/>
              <a:gd name="connsiteY2" fmla="*/ 0 h 551690"/>
              <a:gd name="connsiteX3" fmla="*/ 223791 w 419503"/>
              <a:gd name="connsiteY3" fmla="*/ 138236 h 551690"/>
              <a:gd name="connsiteX4" fmla="*/ 362102 w 419503"/>
              <a:gd name="connsiteY4" fmla="*/ 138235 h 551690"/>
              <a:gd name="connsiteX5" fmla="*/ 250205 w 419503"/>
              <a:gd name="connsiteY5" fmla="*/ 223668 h 551690"/>
              <a:gd name="connsiteX6" fmla="*/ 419503 w 419503"/>
              <a:gd name="connsiteY6" fmla="*/ 551690 h 551690"/>
              <a:gd name="connsiteX7" fmla="*/ 181051 w 419503"/>
              <a:gd name="connsiteY7" fmla="*/ 276468 h 551690"/>
              <a:gd name="connsiteX8" fmla="*/ 69156 w 419503"/>
              <a:gd name="connsiteY8" fmla="*/ 361903 h 551690"/>
              <a:gd name="connsiteX9" fmla="*/ 111897 w 419503"/>
              <a:gd name="connsiteY9" fmla="*/ 223668 h 551690"/>
              <a:gd name="connsiteX10" fmla="*/ 0 w 419503"/>
              <a:gd name="connsiteY10" fmla="*/ 138235 h 551690"/>
              <a:gd name="connsiteX0" fmla="*/ 0 w 362102"/>
              <a:gd name="connsiteY0" fmla="*/ 138235 h 397374"/>
              <a:gd name="connsiteX1" fmla="*/ 138311 w 362102"/>
              <a:gd name="connsiteY1" fmla="*/ 138236 h 397374"/>
              <a:gd name="connsiteX2" fmla="*/ 181051 w 362102"/>
              <a:gd name="connsiteY2" fmla="*/ 0 h 397374"/>
              <a:gd name="connsiteX3" fmla="*/ 223791 w 362102"/>
              <a:gd name="connsiteY3" fmla="*/ 138236 h 397374"/>
              <a:gd name="connsiteX4" fmla="*/ 362102 w 362102"/>
              <a:gd name="connsiteY4" fmla="*/ 138235 h 397374"/>
              <a:gd name="connsiteX5" fmla="*/ 250205 w 362102"/>
              <a:gd name="connsiteY5" fmla="*/ 223668 h 397374"/>
              <a:gd name="connsiteX6" fmla="*/ 346883 w 362102"/>
              <a:gd name="connsiteY6" fmla="*/ 397374 h 397374"/>
              <a:gd name="connsiteX7" fmla="*/ 181051 w 362102"/>
              <a:gd name="connsiteY7" fmla="*/ 276468 h 397374"/>
              <a:gd name="connsiteX8" fmla="*/ 69156 w 362102"/>
              <a:gd name="connsiteY8" fmla="*/ 361903 h 397374"/>
              <a:gd name="connsiteX9" fmla="*/ 111897 w 362102"/>
              <a:gd name="connsiteY9" fmla="*/ 223668 h 397374"/>
              <a:gd name="connsiteX10" fmla="*/ 0 w 362102"/>
              <a:gd name="connsiteY10" fmla="*/ 138235 h 397374"/>
              <a:gd name="connsiteX0" fmla="*/ 94238 w 456340"/>
              <a:gd name="connsiteY0" fmla="*/ 138235 h 561607"/>
              <a:gd name="connsiteX1" fmla="*/ 232549 w 456340"/>
              <a:gd name="connsiteY1" fmla="*/ 138236 h 561607"/>
              <a:gd name="connsiteX2" fmla="*/ 275289 w 456340"/>
              <a:gd name="connsiteY2" fmla="*/ 0 h 561607"/>
              <a:gd name="connsiteX3" fmla="*/ 318029 w 456340"/>
              <a:gd name="connsiteY3" fmla="*/ 138236 h 561607"/>
              <a:gd name="connsiteX4" fmla="*/ 456340 w 456340"/>
              <a:gd name="connsiteY4" fmla="*/ 138235 h 561607"/>
              <a:gd name="connsiteX5" fmla="*/ 344443 w 456340"/>
              <a:gd name="connsiteY5" fmla="*/ 223668 h 561607"/>
              <a:gd name="connsiteX6" fmla="*/ 441121 w 456340"/>
              <a:gd name="connsiteY6" fmla="*/ 397374 h 561607"/>
              <a:gd name="connsiteX7" fmla="*/ 275289 w 456340"/>
              <a:gd name="connsiteY7" fmla="*/ 276468 h 561607"/>
              <a:gd name="connsiteX8" fmla="*/ 0 w 456340"/>
              <a:gd name="connsiteY8" fmla="*/ 561607 h 561607"/>
              <a:gd name="connsiteX9" fmla="*/ 206135 w 456340"/>
              <a:gd name="connsiteY9" fmla="*/ 223668 h 561607"/>
              <a:gd name="connsiteX10" fmla="*/ 94238 w 456340"/>
              <a:gd name="connsiteY10" fmla="*/ 138235 h 561607"/>
              <a:gd name="connsiteX0" fmla="*/ 0 w 498264"/>
              <a:gd name="connsiteY0" fmla="*/ 147312 h 561607"/>
              <a:gd name="connsiteX1" fmla="*/ 274473 w 498264"/>
              <a:gd name="connsiteY1" fmla="*/ 138236 h 561607"/>
              <a:gd name="connsiteX2" fmla="*/ 317213 w 498264"/>
              <a:gd name="connsiteY2" fmla="*/ 0 h 561607"/>
              <a:gd name="connsiteX3" fmla="*/ 359953 w 498264"/>
              <a:gd name="connsiteY3" fmla="*/ 138236 h 561607"/>
              <a:gd name="connsiteX4" fmla="*/ 498264 w 498264"/>
              <a:gd name="connsiteY4" fmla="*/ 138235 h 561607"/>
              <a:gd name="connsiteX5" fmla="*/ 386367 w 498264"/>
              <a:gd name="connsiteY5" fmla="*/ 223668 h 561607"/>
              <a:gd name="connsiteX6" fmla="*/ 483045 w 498264"/>
              <a:gd name="connsiteY6" fmla="*/ 397374 h 561607"/>
              <a:gd name="connsiteX7" fmla="*/ 317213 w 498264"/>
              <a:gd name="connsiteY7" fmla="*/ 276468 h 561607"/>
              <a:gd name="connsiteX8" fmla="*/ 41924 w 498264"/>
              <a:gd name="connsiteY8" fmla="*/ 561607 h 561607"/>
              <a:gd name="connsiteX9" fmla="*/ 248059 w 498264"/>
              <a:gd name="connsiteY9" fmla="*/ 223668 h 561607"/>
              <a:gd name="connsiteX10" fmla="*/ 0 w 498264"/>
              <a:gd name="connsiteY10" fmla="*/ 147312 h 561607"/>
              <a:gd name="connsiteX0" fmla="*/ 0 w 670736"/>
              <a:gd name="connsiteY0" fmla="*/ 147312 h 561607"/>
              <a:gd name="connsiteX1" fmla="*/ 274473 w 670736"/>
              <a:gd name="connsiteY1" fmla="*/ 138236 h 561607"/>
              <a:gd name="connsiteX2" fmla="*/ 317213 w 670736"/>
              <a:gd name="connsiteY2" fmla="*/ 0 h 561607"/>
              <a:gd name="connsiteX3" fmla="*/ 359953 w 670736"/>
              <a:gd name="connsiteY3" fmla="*/ 138236 h 561607"/>
              <a:gd name="connsiteX4" fmla="*/ 670736 w 670736"/>
              <a:gd name="connsiteY4" fmla="*/ 138235 h 561607"/>
              <a:gd name="connsiteX5" fmla="*/ 386367 w 670736"/>
              <a:gd name="connsiteY5" fmla="*/ 223668 h 561607"/>
              <a:gd name="connsiteX6" fmla="*/ 483045 w 670736"/>
              <a:gd name="connsiteY6" fmla="*/ 397374 h 561607"/>
              <a:gd name="connsiteX7" fmla="*/ 317213 w 670736"/>
              <a:gd name="connsiteY7" fmla="*/ 276468 h 561607"/>
              <a:gd name="connsiteX8" fmla="*/ 41924 w 670736"/>
              <a:gd name="connsiteY8" fmla="*/ 561607 h 561607"/>
              <a:gd name="connsiteX9" fmla="*/ 248059 w 670736"/>
              <a:gd name="connsiteY9" fmla="*/ 223668 h 561607"/>
              <a:gd name="connsiteX10" fmla="*/ 0 w 670736"/>
              <a:gd name="connsiteY10" fmla="*/ 147312 h 56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36" h="561607">
                <a:moveTo>
                  <a:pt x="0" y="147312"/>
                </a:moveTo>
                <a:lnTo>
                  <a:pt x="274473" y="138236"/>
                </a:lnTo>
                <a:lnTo>
                  <a:pt x="317213" y="0"/>
                </a:lnTo>
                <a:lnTo>
                  <a:pt x="359953" y="138236"/>
                </a:lnTo>
                <a:lnTo>
                  <a:pt x="670736" y="138235"/>
                </a:lnTo>
                <a:lnTo>
                  <a:pt x="386367" y="223668"/>
                </a:lnTo>
                <a:lnTo>
                  <a:pt x="483045" y="397374"/>
                </a:lnTo>
                <a:lnTo>
                  <a:pt x="317213" y="276468"/>
                </a:lnTo>
                <a:lnTo>
                  <a:pt x="41924" y="561607"/>
                </a:lnTo>
                <a:lnTo>
                  <a:pt x="248059" y="223668"/>
                </a:lnTo>
                <a:lnTo>
                  <a:pt x="0" y="147312"/>
                </a:lnTo>
                <a:close/>
              </a:path>
            </a:pathLst>
          </a:custGeom>
          <a:gradFill>
            <a:gsLst>
              <a:gs pos="0">
                <a:srgbClr val="FFFF00"/>
              </a:gs>
              <a:gs pos="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5-Point Star 6"/>
          <p:cNvSpPr>
            <a:spLocks noChangeAspect="1"/>
          </p:cNvSpPr>
          <p:nvPr/>
        </p:nvSpPr>
        <p:spPr>
          <a:xfrm>
            <a:off x="4875560" y="2870948"/>
            <a:ext cx="395806" cy="488651"/>
          </a:xfrm>
          <a:custGeom>
            <a:avLst/>
            <a:gdLst>
              <a:gd name="connsiteX0" fmla="*/ 0 w 362102"/>
              <a:gd name="connsiteY0" fmla="*/ 138235 h 361904"/>
              <a:gd name="connsiteX1" fmla="*/ 138311 w 362102"/>
              <a:gd name="connsiteY1" fmla="*/ 138236 h 361904"/>
              <a:gd name="connsiteX2" fmla="*/ 181051 w 362102"/>
              <a:gd name="connsiteY2" fmla="*/ 0 h 361904"/>
              <a:gd name="connsiteX3" fmla="*/ 223791 w 362102"/>
              <a:gd name="connsiteY3" fmla="*/ 138236 h 361904"/>
              <a:gd name="connsiteX4" fmla="*/ 362102 w 362102"/>
              <a:gd name="connsiteY4" fmla="*/ 138235 h 361904"/>
              <a:gd name="connsiteX5" fmla="*/ 250205 w 362102"/>
              <a:gd name="connsiteY5" fmla="*/ 223668 h 361904"/>
              <a:gd name="connsiteX6" fmla="*/ 292946 w 362102"/>
              <a:gd name="connsiteY6" fmla="*/ 361903 h 361904"/>
              <a:gd name="connsiteX7" fmla="*/ 181051 w 362102"/>
              <a:gd name="connsiteY7" fmla="*/ 276468 h 361904"/>
              <a:gd name="connsiteX8" fmla="*/ 69156 w 362102"/>
              <a:gd name="connsiteY8" fmla="*/ 361903 h 361904"/>
              <a:gd name="connsiteX9" fmla="*/ 111897 w 362102"/>
              <a:gd name="connsiteY9" fmla="*/ 223668 h 361904"/>
              <a:gd name="connsiteX10" fmla="*/ 0 w 362102"/>
              <a:gd name="connsiteY10" fmla="*/ 138235 h 361904"/>
              <a:gd name="connsiteX0" fmla="*/ 0 w 392535"/>
              <a:gd name="connsiteY0" fmla="*/ 138235 h 488651"/>
              <a:gd name="connsiteX1" fmla="*/ 138311 w 392535"/>
              <a:gd name="connsiteY1" fmla="*/ 138236 h 488651"/>
              <a:gd name="connsiteX2" fmla="*/ 181051 w 392535"/>
              <a:gd name="connsiteY2" fmla="*/ 0 h 488651"/>
              <a:gd name="connsiteX3" fmla="*/ 223791 w 392535"/>
              <a:gd name="connsiteY3" fmla="*/ 138236 h 488651"/>
              <a:gd name="connsiteX4" fmla="*/ 362102 w 392535"/>
              <a:gd name="connsiteY4" fmla="*/ 138235 h 488651"/>
              <a:gd name="connsiteX5" fmla="*/ 250205 w 392535"/>
              <a:gd name="connsiteY5" fmla="*/ 223668 h 488651"/>
              <a:gd name="connsiteX6" fmla="*/ 392535 w 392535"/>
              <a:gd name="connsiteY6" fmla="*/ 488651 h 488651"/>
              <a:gd name="connsiteX7" fmla="*/ 181051 w 392535"/>
              <a:gd name="connsiteY7" fmla="*/ 276468 h 488651"/>
              <a:gd name="connsiteX8" fmla="*/ 69156 w 392535"/>
              <a:gd name="connsiteY8" fmla="*/ 361903 h 488651"/>
              <a:gd name="connsiteX9" fmla="*/ 111897 w 392535"/>
              <a:gd name="connsiteY9" fmla="*/ 223668 h 488651"/>
              <a:gd name="connsiteX10" fmla="*/ 0 w 392535"/>
              <a:gd name="connsiteY10" fmla="*/ 138235 h 488651"/>
              <a:gd name="connsiteX0" fmla="*/ 3271 w 395806"/>
              <a:gd name="connsiteY0" fmla="*/ 138235 h 488651"/>
              <a:gd name="connsiteX1" fmla="*/ 141582 w 395806"/>
              <a:gd name="connsiteY1" fmla="*/ 138236 h 488651"/>
              <a:gd name="connsiteX2" fmla="*/ 184322 w 395806"/>
              <a:gd name="connsiteY2" fmla="*/ 0 h 488651"/>
              <a:gd name="connsiteX3" fmla="*/ 227062 w 395806"/>
              <a:gd name="connsiteY3" fmla="*/ 138236 h 488651"/>
              <a:gd name="connsiteX4" fmla="*/ 365373 w 395806"/>
              <a:gd name="connsiteY4" fmla="*/ 138235 h 488651"/>
              <a:gd name="connsiteX5" fmla="*/ 253476 w 395806"/>
              <a:gd name="connsiteY5" fmla="*/ 223668 h 488651"/>
              <a:gd name="connsiteX6" fmla="*/ 395806 w 395806"/>
              <a:gd name="connsiteY6" fmla="*/ 488651 h 488651"/>
              <a:gd name="connsiteX7" fmla="*/ 184322 w 395806"/>
              <a:gd name="connsiteY7" fmla="*/ 276468 h 488651"/>
              <a:gd name="connsiteX8" fmla="*/ 0 w 395806"/>
              <a:gd name="connsiteY8" fmla="*/ 434331 h 488651"/>
              <a:gd name="connsiteX9" fmla="*/ 115168 w 395806"/>
              <a:gd name="connsiteY9" fmla="*/ 223668 h 488651"/>
              <a:gd name="connsiteX10" fmla="*/ 3271 w 395806"/>
              <a:gd name="connsiteY10" fmla="*/ 138235 h 48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806" h="488651">
                <a:moveTo>
                  <a:pt x="3271" y="138235"/>
                </a:moveTo>
                <a:lnTo>
                  <a:pt x="141582" y="138236"/>
                </a:lnTo>
                <a:lnTo>
                  <a:pt x="184322" y="0"/>
                </a:lnTo>
                <a:lnTo>
                  <a:pt x="227062" y="138236"/>
                </a:lnTo>
                <a:lnTo>
                  <a:pt x="365373" y="138235"/>
                </a:lnTo>
                <a:lnTo>
                  <a:pt x="253476" y="223668"/>
                </a:lnTo>
                <a:lnTo>
                  <a:pt x="395806" y="488651"/>
                </a:lnTo>
                <a:lnTo>
                  <a:pt x="184322" y="276468"/>
                </a:lnTo>
                <a:lnTo>
                  <a:pt x="0" y="434331"/>
                </a:lnTo>
                <a:lnTo>
                  <a:pt x="115168" y="223668"/>
                </a:lnTo>
                <a:lnTo>
                  <a:pt x="3271" y="138235"/>
                </a:lnTo>
                <a:close/>
              </a:path>
            </a:pathLst>
          </a:custGeom>
          <a:gradFill>
            <a:gsLst>
              <a:gs pos="0">
                <a:srgbClr val="FFFF00"/>
              </a:gs>
              <a:gs pos="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5-Point Star 2"/>
          <p:cNvSpPr>
            <a:spLocks noChangeAspect="1"/>
          </p:cNvSpPr>
          <p:nvPr/>
        </p:nvSpPr>
        <p:spPr>
          <a:xfrm>
            <a:off x="5263909" y="2463489"/>
            <a:ext cx="362102" cy="561079"/>
          </a:xfrm>
          <a:custGeom>
            <a:avLst/>
            <a:gdLst>
              <a:gd name="connsiteX0" fmla="*/ 0 w 362102"/>
              <a:gd name="connsiteY0" fmla="*/ 138235 h 361904"/>
              <a:gd name="connsiteX1" fmla="*/ 138311 w 362102"/>
              <a:gd name="connsiteY1" fmla="*/ 138236 h 361904"/>
              <a:gd name="connsiteX2" fmla="*/ 181051 w 362102"/>
              <a:gd name="connsiteY2" fmla="*/ 0 h 361904"/>
              <a:gd name="connsiteX3" fmla="*/ 223791 w 362102"/>
              <a:gd name="connsiteY3" fmla="*/ 138236 h 361904"/>
              <a:gd name="connsiteX4" fmla="*/ 362102 w 362102"/>
              <a:gd name="connsiteY4" fmla="*/ 138235 h 361904"/>
              <a:gd name="connsiteX5" fmla="*/ 250205 w 362102"/>
              <a:gd name="connsiteY5" fmla="*/ 223668 h 361904"/>
              <a:gd name="connsiteX6" fmla="*/ 292946 w 362102"/>
              <a:gd name="connsiteY6" fmla="*/ 361903 h 361904"/>
              <a:gd name="connsiteX7" fmla="*/ 181051 w 362102"/>
              <a:gd name="connsiteY7" fmla="*/ 276468 h 361904"/>
              <a:gd name="connsiteX8" fmla="*/ 69156 w 362102"/>
              <a:gd name="connsiteY8" fmla="*/ 361903 h 361904"/>
              <a:gd name="connsiteX9" fmla="*/ 111897 w 362102"/>
              <a:gd name="connsiteY9" fmla="*/ 223668 h 361904"/>
              <a:gd name="connsiteX10" fmla="*/ 0 w 362102"/>
              <a:gd name="connsiteY10" fmla="*/ 138235 h 361904"/>
              <a:gd name="connsiteX0" fmla="*/ 0 w 362102"/>
              <a:gd name="connsiteY0" fmla="*/ 337411 h 561079"/>
              <a:gd name="connsiteX1" fmla="*/ 138311 w 362102"/>
              <a:gd name="connsiteY1" fmla="*/ 337412 h 561079"/>
              <a:gd name="connsiteX2" fmla="*/ 190105 w 362102"/>
              <a:gd name="connsiteY2" fmla="*/ 0 h 561079"/>
              <a:gd name="connsiteX3" fmla="*/ 223791 w 362102"/>
              <a:gd name="connsiteY3" fmla="*/ 337412 h 561079"/>
              <a:gd name="connsiteX4" fmla="*/ 362102 w 362102"/>
              <a:gd name="connsiteY4" fmla="*/ 337411 h 561079"/>
              <a:gd name="connsiteX5" fmla="*/ 250205 w 362102"/>
              <a:gd name="connsiteY5" fmla="*/ 422844 h 561079"/>
              <a:gd name="connsiteX6" fmla="*/ 292946 w 362102"/>
              <a:gd name="connsiteY6" fmla="*/ 561079 h 561079"/>
              <a:gd name="connsiteX7" fmla="*/ 181051 w 362102"/>
              <a:gd name="connsiteY7" fmla="*/ 475644 h 561079"/>
              <a:gd name="connsiteX8" fmla="*/ 69156 w 362102"/>
              <a:gd name="connsiteY8" fmla="*/ 561079 h 561079"/>
              <a:gd name="connsiteX9" fmla="*/ 111897 w 362102"/>
              <a:gd name="connsiteY9" fmla="*/ 422844 h 561079"/>
              <a:gd name="connsiteX10" fmla="*/ 0 w 362102"/>
              <a:gd name="connsiteY10" fmla="*/ 337411 h 56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102" h="561079">
                <a:moveTo>
                  <a:pt x="0" y="337411"/>
                </a:moveTo>
                <a:lnTo>
                  <a:pt x="138311" y="337412"/>
                </a:lnTo>
                <a:lnTo>
                  <a:pt x="190105" y="0"/>
                </a:lnTo>
                <a:lnTo>
                  <a:pt x="223791" y="337412"/>
                </a:lnTo>
                <a:lnTo>
                  <a:pt x="362102" y="337411"/>
                </a:lnTo>
                <a:lnTo>
                  <a:pt x="250205" y="422844"/>
                </a:lnTo>
                <a:lnTo>
                  <a:pt x="292946" y="561079"/>
                </a:lnTo>
                <a:lnTo>
                  <a:pt x="181051" y="475644"/>
                </a:lnTo>
                <a:lnTo>
                  <a:pt x="69156" y="561079"/>
                </a:lnTo>
                <a:lnTo>
                  <a:pt x="111897" y="422844"/>
                </a:lnTo>
                <a:lnTo>
                  <a:pt x="0" y="337411"/>
                </a:lnTo>
                <a:close/>
              </a:path>
            </a:pathLst>
          </a:custGeom>
          <a:gradFill>
            <a:gsLst>
              <a:gs pos="0">
                <a:srgbClr val="FFFF00"/>
              </a:gs>
              <a:gs pos="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5-Point Star 6"/>
          <p:cNvSpPr>
            <a:spLocks noChangeAspect="1"/>
          </p:cNvSpPr>
          <p:nvPr/>
        </p:nvSpPr>
        <p:spPr>
          <a:xfrm>
            <a:off x="5362294" y="1994081"/>
            <a:ext cx="395806" cy="488651"/>
          </a:xfrm>
          <a:custGeom>
            <a:avLst/>
            <a:gdLst>
              <a:gd name="connsiteX0" fmla="*/ 0 w 362102"/>
              <a:gd name="connsiteY0" fmla="*/ 138235 h 361904"/>
              <a:gd name="connsiteX1" fmla="*/ 138311 w 362102"/>
              <a:gd name="connsiteY1" fmla="*/ 138236 h 361904"/>
              <a:gd name="connsiteX2" fmla="*/ 181051 w 362102"/>
              <a:gd name="connsiteY2" fmla="*/ 0 h 361904"/>
              <a:gd name="connsiteX3" fmla="*/ 223791 w 362102"/>
              <a:gd name="connsiteY3" fmla="*/ 138236 h 361904"/>
              <a:gd name="connsiteX4" fmla="*/ 362102 w 362102"/>
              <a:gd name="connsiteY4" fmla="*/ 138235 h 361904"/>
              <a:gd name="connsiteX5" fmla="*/ 250205 w 362102"/>
              <a:gd name="connsiteY5" fmla="*/ 223668 h 361904"/>
              <a:gd name="connsiteX6" fmla="*/ 292946 w 362102"/>
              <a:gd name="connsiteY6" fmla="*/ 361903 h 361904"/>
              <a:gd name="connsiteX7" fmla="*/ 181051 w 362102"/>
              <a:gd name="connsiteY7" fmla="*/ 276468 h 361904"/>
              <a:gd name="connsiteX8" fmla="*/ 69156 w 362102"/>
              <a:gd name="connsiteY8" fmla="*/ 361903 h 361904"/>
              <a:gd name="connsiteX9" fmla="*/ 111897 w 362102"/>
              <a:gd name="connsiteY9" fmla="*/ 223668 h 361904"/>
              <a:gd name="connsiteX10" fmla="*/ 0 w 362102"/>
              <a:gd name="connsiteY10" fmla="*/ 138235 h 361904"/>
              <a:gd name="connsiteX0" fmla="*/ 0 w 392535"/>
              <a:gd name="connsiteY0" fmla="*/ 138235 h 488651"/>
              <a:gd name="connsiteX1" fmla="*/ 138311 w 392535"/>
              <a:gd name="connsiteY1" fmla="*/ 138236 h 488651"/>
              <a:gd name="connsiteX2" fmla="*/ 181051 w 392535"/>
              <a:gd name="connsiteY2" fmla="*/ 0 h 488651"/>
              <a:gd name="connsiteX3" fmla="*/ 223791 w 392535"/>
              <a:gd name="connsiteY3" fmla="*/ 138236 h 488651"/>
              <a:gd name="connsiteX4" fmla="*/ 362102 w 392535"/>
              <a:gd name="connsiteY4" fmla="*/ 138235 h 488651"/>
              <a:gd name="connsiteX5" fmla="*/ 250205 w 392535"/>
              <a:gd name="connsiteY5" fmla="*/ 223668 h 488651"/>
              <a:gd name="connsiteX6" fmla="*/ 392535 w 392535"/>
              <a:gd name="connsiteY6" fmla="*/ 488651 h 488651"/>
              <a:gd name="connsiteX7" fmla="*/ 181051 w 392535"/>
              <a:gd name="connsiteY7" fmla="*/ 276468 h 488651"/>
              <a:gd name="connsiteX8" fmla="*/ 69156 w 392535"/>
              <a:gd name="connsiteY8" fmla="*/ 361903 h 488651"/>
              <a:gd name="connsiteX9" fmla="*/ 111897 w 392535"/>
              <a:gd name="connsiteY9" fmla="*/ 223668 h 488651"/>
              <a:gd name="connsiteX10" fmla="*/ 0 w 392535"/>
              <a:gd name="connsiteY10" fmla="*/ 138235 h 488651"/>
              <a:gd name="connsiteX0" fmla="*/ 3271 w 395806"/>
              <a:gd name="connsiteY0" fmla="*/ 138235 h 488651"/>
              <a:gd name="connsiteX1" fmla="*/ 141582 w 395806"/>
              <a:gd name="connsiteY1" fmla="*/ 138236 h 488651"/>
              <a:gd name="connsiteX2" fmla="*/ 184322 w 395806"/>
              <a:gd name="connsiteY2" fmla="*/ 0 h 488651"/>
              <a:gd name="connsiteX3" fmla="*/ 227062 w 395806"/>
              <a:gd name="connsiteY3" fmla="*/ 138236 h 488651"/>
              <a:gd name="connsiteX4" fmla="*/ 365373 w 395806"/>
              <a:gd name="connsiteY4" fmla="*/ 138235 h 488651"/>
              <a:gd name="connsiteX5" fmla="*/ 253476 w 395806"/>
              <a:gd name="connsiteY5" fmla="*/ 223668 h 488651"/>
              <a:gd name="connsiteX6" fmla="*/ 395806 w 395806"/>
              <a:gd name="connsiteY6" fmla="*/ 488651 h 488651"/>
              <a:gd name="connsiteX7" fmla="*/ 184322 w 395806"/>
              <a:gd name="connsiteY7" fmla="*/ 276468 h 488651"/>
              <a:gd name="connsiteX8" fmla="*/ 0 w 395806"/>
              <a:gd name="connsiteY8" fmla="*/ 434331 h 488651"/>
              <a:gd name="connsiteX9" fmla="*/ 115168 w 395806"/>
              <a:gd name="connsiteY9" fmla="*/ 223668 h 488651"/>
              <a:gd name="connsiteX10" fmla="*/ 3271 w 395806"/>
              <a:gd name="connsiteY10" fmla="*/ 138235 h 48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806" h="488651">
                <a:moveTo>
                  <a:pt x="3271" y="138235"/>
                </a:moveTo>
                <a:lnTo>
                  <a:pt x="141582" y="138236"/>
                </a:lnTo>
                <a:lnTo>
                  <a:pt x="184322" y="0"/>
                </a:lnTo>
                <a:lnTo>
                  <a:pt x="227062" y="138236"/>
                </a:lnTo>
                <a:lnTo>
                  <a:pt x="365373" y="138235"/>
                </a:lnTo>
                <a:lnTo>
                  <a:pt x="253476" y="223668"/>
                </a:lnTo>
                <a:lnTo>
                  <a:pt x="395806" y="488651"/>
                </a:lnTo>
                <a:lnTo>
                  <a:pt x="184322" y="276468"/>
                </a:lnTo>
                <a:lnTo>
                  <a:pt x="0" y="434331"/>
                </a:lnTo>
                <a:lnTo>
                  <a:pt x="115168" y="223668"/>
                </a:lnTo>
                <a:lnTo>
                  <a:pt x="3271" y="138235"/>
                </a:lnTo>
                <a:close/>
              </a:path>
            </a:pathLst>
          </a:custGeom>
          <a:gradFill>
            <a:gsLst>
              <a:gs pos="0">
                <a:srgbClr val="FFFF00"/>
              </a:gs>
              <a:gs pos="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1566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607" y="292281"/>
            <a:ext cx="10830048" cy="1325562"/>
          </a:xfrm>
        </p:spPr>
        <p:txBody>
          <a:bodyPr/>
          <a:lstStyle/>
          <a:p>
            <a:r>
              <a:rPr lang="en-US" dirty="0" smtClean="0">
                <a:effectLst>
                  <a:outerShdw blurRad="38100" dist="38100" dir="2700000" algn="tl">
                    <a:srgbClr val="000000">
                      <a:alpha val="43137"/>
                    </a:srgbClr>
                  </a:outerShdw>
                </a:effectLst>
              </a:rPr>
              <a:t>Role of Nutrition Services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7903" y="1379764"/>
            <a:ext cx="10515600" cy="4351337"/>
          </a:xfrm>
        </p:spPr>
        <p:txBody>
          <a:bodyPr>
            <a:noAutofit/>
          </a:bodyPr>
          <a:lstStyle/>
          <a:p>
            <a:pPr marL="109728" indent="0">
              <a:buNone/>
            </a:pPr>
            <a:r>
              <a:rPr lang="en-US" sz="3600" b="1" dirty="0" smtClean="0"/>
              <a:t>Value of Nutrition for Clients with Chronic Health Conditions</a:t>
            </a:r>
          </a:p>
          <a:p>
            <a:r>
              <a:rPr lang="en-US" sz="3600" dirty="0" smtClean="0"/>
              <a:t>Heart disease</a:t>
            </a:r>
          </a:p>
          <a:p>
            <a:r>
              <a:rPr lang="en-US" sz="3600" dirty="0" smtClean="0"/>
              <a:t>Hypertension</a:t>
            </a:r>
          </a:p>
          <a:p>
            <a:r>
              <a:rPr lang="en-US" sz="3600" dirty="0" smtClean="0"/>
              <a:t>Diabetes</a:t>
            </a:r>
          </a:p>
          <a:p>
            <a:r>
              <a:rPr lang="en-US" sz="3600" dirty="0" smtClean="0"/>
              <a:t>Osteoporosis</a:t>
            </a:r>
          </a:p>
          <a:p>
            <a:r>
              <a:rPr lang="en-US" sz="3600" dirty="0" smtClean="0"/>
              <a:t>Kidney disease</a:t>
            </a:r>
          </a:p>
          <a:p>
            <a:r>
              <a:rPr lang="en-US" sz="3600" dirty="0" smtClean="0"/>
              <a:t>Obesity</a:t>
            </a:r>
          </a:p>
        </p:txBody>
      </p:sp>
    </p:spTree>
    <p:extLst>
      <p:ext uri="{BB962C8B-B14F-4D97-AF65-F5344CB8AC3E}">
        <p14:creationId xmlns:p14="http://schemas.microsoft.com/office/powerpoint/2010/main" val="2629844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284118"/>
            <a:ext cx="10515600" cy="1325562"/>
          </a:xfrm>
        </p:spPr>
        <p:txBody>
          <a:bodyPr/>
          <a:lstStyle/>
          <a:p>
            <a:r>
              <a:rPr lang="en-US" dirty="0" smtClean="0">
                <a:effectLst>
                  <a:outerShdw blurRad="38100" dist="38100" dir="2700000" algn="tl">
                    <a:srgbClr val="000000">
                      <a:alpha val="43137"/>
                    </a:srgbClr>
                  </a:outerShdw>
                </a:effectLst>
              </a:rPr>
              <a:t>Role of Nutrition Services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5127" y="1510393"/>
            <a:ext cx="10515600" cy="4351337"/>
          </a:xfrm>
        </p:spPr>
        <p:txBody>
          <a:bodyPr>
            <a:normAutofit/>
          </a:bodyPr>
          <a:lstStyle/>
          <a:p>
            <a:pPr marL="109728" indent="0">
              <a:buNone/>
            </a:pPr>
            <a:r>
              <a:rPr lang="en-US" sz="3600" b="1" dirty="0" smtClean="0"/>
              <a:t>Other Nutrition Services</a:t>
            </a:r>
          </a:p>
          <a:p>
            <a:r>
              <a:rPr lang="en-US" sz="3600" dirty="0"/>
              <a:t>Nutrition Counseling</a:t>
            </a:r>
          </a:p>
          <a:p>
            <a:r>
              <a:rPr lang="en-US" sz="3600" dirty="0"/>
              <a:t>Nutrition Education</a:t>
            </a:r>
          </a:p>
          <a:p>
            <a:r>
              <a:rPr lang="en-US" sz="3600" dirty="0"/>
              <a:t>Nutrition Assessment</a:t>
            </a:r>
          </a:p>
        </p:txBody>
      </p:sp>
    </p:spTree>
    <p:extLst>
      <p:ext uri="{BB962C8B-B14F-4D97-AF65-F5344CB8AC3E}">
        <p14:creationId xmlns:p14="http://schemas.microsoft.com/office/powerpoint/2010/main" val="947027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388910"/>
            <a:ext cx="10515600" cy="1325562"/>
          </a:xfrm>
        </p:spPr>
        <p:txBody>
          <a:bodyPr/>
          <a:lstStyle/>
          <a:p>
            <a:r>
              <a:rPr lang="en-US" dirty="0" smtClean="0">
                <a:effectLst>
                  <a:outerShdw blurRad="38100" dist="38100" dir="2700000" algn="tl">
                    <a:srgbClr val="000000">
                      <a:alpha val="43137"/>
                    </a:srgbClr>
                  </a:outerShdw>
                </a:effectLst>
              </a:rPr>
              <a:t>Role of Nutrition Services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5127" y="1551215"/>
            <a:ext cx="10515600" cy="4351337"/>
          </a:xfrm>
        </p:spPr>
        <p:txBody>
          <a:bodyPr/>
          <a:lstStyle/>
          <a:p>
            <a:pPr marL="109728" indent="0">
              <a:buNone/>
            </a:pPr>
            <a:r>
              <a:rPr lang="en-US" sz="3600" b="1" dirty="0" smtClean="0"/>
              <a:t>Value Add</a:t>
            </a:r>
          </a:p>
          <a:p>
            <a:r>
              <a:rPr lang="en-US" sz="3600" dirty="0" smtClean="0"/>
              <a:t>Wellness/Safety Check</a:t>
            </a:r>
          </a:p>
          <a:p>
            <a:r>
              <a:rPr lang="en-US" sz="3600" dirty="0" smtClean="0"/>
              <a:t>Regular contact in the home</a:t>
            </a:r>
          </a:p>
          <a:p>
            <a:r>
              <a:rPr lang="en-US" sz="3600" dirty="0" smtClean="0"/>
              <a:t>Trusted in the home</a:t>
            </a:r>
          </a:p>
          <a:p>
            <a:r>
              <a:rPr lang="en-US" sz="3600" dirty="0" smtClean="0"/>
              <a:t>Client status (moved, hospital, nursing home)</a:t>
            </a:r>
          </a:p>
          <a:p>
            <a:r>
              <a:rPr lang="en-US" sz="3600" dirty="0" smtClean="0"/>
              <a:t>Perform regular in-home assessments</a:t>
            </a:r>
          </a:p>
          <a:p>
            <a:endParaRPr lang="en-US" dirty="0"/>
          </a:p>
        </p:txBody>
      </p:sp>
    </p:spTree>
    <p:extLst>
      <p:ext uri="{BB962C8B-B14F-4D97-AF65-F5344CB8AC3E}">
        <p14:creationId xmlns:p14="http://schemas.microsoft.com/office/powerpoint/2010/main" val="925370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49057" y="318463"/>
            <a:ext cx="11942943" cy="1116199"/>
          </a:xfrm>
        </p:spPr>
        <p:txBody>
          <a:bodyPr>
            <a:normAutofit/>
          </a:bodyPr>
          <a:lstStyle/>
          <a:p>
            <a:r>
              <a:rPr lang="en-US" altLang="en-US" sz="4000" dirty="0" smtClean="0">
                <a:solidFill>
                  <a:schemeClr val="accent1">
                    <a:lumMod val="75000"/>
                  </a:schemeClr>
                </a:solidFill>
                <a:effectLst>
                  <a:outerShdw blurRad="38100" dist="38100" dir="2700000" algn="tl">
                    <a:srgbClr val="000000">
                      <a:alpha val="43137"/>
                    </a:srgbClr>
                  </a:outerShdw>
                </a:effectLst>
                <a:cs typeface="Helvetica" panose="020B0604020202020204" pitchFamily="34" charset="0"/>
              </a:rPr>
              <a:t>More Than a Meal Pilot Study: All Home-delivered Clients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8019100"/>
              </p:ext>
            </p:extLst>
          </p:nvPr>
        </p:nvGraphicFramePr>
        <p:xfrm>
          <a:off x="1861457" y="1796143"/>
          <a:ext cx="8357507" cy="439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309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62491" y="334229"/>
            <a:ext cx="11050484" cy="1147730"/>
          </a:xfrm>
        </p:spPr>
        <p:txBody>
          <a:bodyPr>
            <a:normAutofit/>
          </a:bodyPr>
          <a:lstStyle/>
          <a:p>
            <a:r>
              <a:rPr lang="en-US" altLang="en-US" sz="3600" dirty="0">
                <a:solidFill>
                  <a:srgbClr val="003952"/>
                </a:solidFill>
                <a:effectLst>
                  <a:outerShdw blurRad="38100" dist="38100" dir="2700000" algn="tl">
                    <a:srgbClr val="000000">
                      <a:alpha val="43137"/>
                    </a:srgbClr>
                  </a:outerShdw>
                </a:effectLst>
                <a:cs typeface="Helvetica" panose="020B0604020202020204" pitchFamily="34" charset="0"/>
              </a:rPr>
              <a:t>More Than a Meal Pilot </a:t>
            </a:r>
            <a:r>
              <a:rPr lang="en-US" altLang="en-US" sz="3600" dirty="0" smtClean="0">
                <a:solidFill>
                  <a:srgbClr val="003952"/>
                </a:solidFill>
                <a:effectLst>
                  <a:outerShdw blurRad="38100" dist="38100" dir="2700000" algn="tl">
                    <a:srgbClr val="000000">
                      <a:alpha val="43137"/>
                    </a:srgbClr>
                  </a:outerShdw>
                </a:effectLst>
                <a:cs typeface="Helvetica" panose="020B0604020202020204" pitchFamily="34" charset="0"/>
              </a:rPr>
              <a:t>Study: Daily Home-delivered Clients</a:t>
            </a:r>
            <a:endParaRPr lang="en-US" altLang="en-US" sz="3600" dirty="0" smtClean="0">
              <a:effectLst>
                <a:outerShdw blurRad="38100" dist="38100" dir="2700000" algn="tl">
                  <a:srgbClr val="000000">
                    <a:alpha val="43137"/>
                  </a:srgbClr>
                </a:outerShdw>
              </a:effectLst>
              <a:cs typeface="Helvetica"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6778686"/>
              </p:ext>
            </p:extLst>
          </p:nvPr>
        </p:nvGraphicFramePr>
        <p:xfrm>
          <a:off x="1279071" y="2115865"/>
          <a:ext cx="8229600" cy="447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008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128996"/>
            <a:ext cx="10515600" cy="1325562"/>
          </a:xfrm>
        </p:spPr>
        <p:txBody>
          <a:bodyPr>
            <a:normAutofit/>
          </a:bodyPr>
          <a:lstStyle/>
          <a:p>
            <a:r>
              <a:rPr lang="en-US" sz="4800" dirty="0" smtClean="0">
                <a:effectLst>
                  <a:outerShdw blurRad="38100" dist="38100" dir="2700000" algn="tl">
                    <a:srgbClr val="000000">
                      <a:alpha val="43137"/>
                    </a:srgbClr>
                  </a:outerShdw>
                </a:effectLst>
              </a:rPr>
              <a:t>Session Overview</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5127" y="1281793"/>
            <a:ext cx="10515600" cy="5078186"/>
          </a:xfrm>
        </p:spPr>
        <p:txBody>
          <a:bodyPr>
            <a:normAutofit/>
          </a:bodyPr>
          <a:lstStyle/>
          <a:p>
            <a:pPr lvl="0">
              <a:buFont typeface="Arial" panose="020B0604020202020204" pitchFamily="34" charset="0"/>
              <a:buChar char="•"/>
            </a:pPr>
            <a:r>
              <a:rPr lang="en-US" sz="3600" dirty="0" smtClean="0"/>
              <a:t>The National Resource Center on Nutrition and Aging</a:t>
            </a:r>
          </a:p>
          <a:p>
            <a:pPr>
              <a:buFont typeface="Arial" panose="020B0604020202020204" pitchFamily="34" charset="0"/>
              <a:buChar char="•"/>
            </a:pPr>
            <a:r>
              <a:rPr lang="en-US" sz="3600" dirty="0" smtClean="0"/>
              <a:t>The changing healthcare market</a:t>
            </a:r>
          </a:p>
          <a:p>
            <a:pPr lvl="0">
              <a:buFont typeface="Arial" panose="020B0604020202020204" pitchFamily="34" charset="0"/>
              <a:buChar char="•"/>
            </a:pPr>
            <a:r>
              <a:rPr lang="en-US" sz="3600" dirty="0" smtClean="0"/>
              <a:t>Opportunities for nutrition </a:t>
            </a:r>
            <a:r>
              <a:rPr lang="en-US" sz="3600" dirty="0"/>
              <a:t>services </a:t>
            </a:r>
            <a:endParaRPr lang="en-US" sz="3600" dirty="0" smtClean="0"/>
          </a:p>
          <a:p>
            <a:pPr lvl="1">
              <a:buFont typeface="Courier New" panose="02070309020205020404" pitchFamily="49" charset="0"/>
              <a:buChar char="o"/>
            </a:pPr>
            <a:r>
              <a:rPr lang="en-US" sz="3600" dirty="0" smtClean="0"/>
              <a:t> Changing resources</a:t>
            </a:r>
          </a:p>
          <a:p>
            <a:pPr lvl="1">
              <a:buFont typeface="Courier New" panose="02070309020205020404" pitchFamily="49" charset="0"/>
              <a:buChar char="o"/>
            </a:pPr>
            <a:r>
              <a:rPr lang="en-US" sz="3600" dirty="0" smtClean="0"/>
              <a:t> The role of nutrition services</a:t>
            </a:r>
          </a:p>
          <a:p>
            <a:pPr lvl="0">
              <a:buFont typeface="Arial" panose="020B0604020202020204" pitchFamily="34" charset="0"/>
              <a:buChar char="•"/>
            </a:pPr>
            <a:r>
              <a:rPr lang="en-US" sz="3600" dirty="0" smtClean="0"/>
              <a:t>Learning from others</a:t>
            </a:r>
          </a:p>
          <a:p>
            <a:pPr lvl="1">
              <a:buFont typeface="Courier New" panose="02070309020205020404" pitchFamily="49" charset="0"/>
              <a:buChar char="o"/>
            </a:pPr>
            <a:r>
              <a:rPr lang="en-US" sz="3600" dirty="0" smtClean="0"/>
              <a:t> Action Learning Collaborative Initiative “Building </a:t>
            </a:r>
            <a:r>
              <a:rPr lang="en-US" sz="3600" dirty="0"/>
              <a:t>the Business Capacity of Senior Nutrition </a:t>
            </a:r>
            <a:r>
              <a:rPr lang="en-US" sz="3600" dirty="0" smtClean="0"/>
              <a:t>Programs”</a:t>
            </a:r>
          </a:p>
          <a:p>
            <a:pPr lvl="0"/>
            <a:endParaRPr lang="en-US" dirty="0"/>
          </a:p>
        </p:txBody>
      </p:sp>
    </p:spTree>
    <p:extLst>
      <p:ext uri="{BB962C8B-B14F-4D97-AF65-F5344CB8AC3E}">
        <p14:creationId xmlns:p14="http://schemas.microsoft.com/office/powerpoint/2010/main" val="2674518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7655" y="268351"/>
            <a:ext cx="11887200" cy="1325562"/>
          </a:xfrm>
        </p:spPr>
        <p:txBody>
          <a:bodyPr>
            <a:normAutofit/>
          </a:bodyPr>
          <a:lstStyle/>
          <a:p>
            <a:r>
              <a:rPr lang="en-US" altLang="en-US" sz="3200" dirty="0">
                <a:solidFill>
                  <a:srgbClr val="003952"/>
                </a:solidFill>
                <a:effectLst>
                  <a:outerShdw blurRad="38100" dist="38100" dir="2700000" algn="tl">
                    <a:srgbClr val="000000">
                      <a:alpha val="43137"/>
                    </a:srgbClr>
                  </a:outerShdw>
                </a:effectLst>
                <a:cs typeface="Helvetica" panose="020B0604020202020204" pitchFamily="34" charset="0"/>
              </a:rPr>
              <a:t>More Than a Meal Pilot </a:t>
            </a:r>
            <a:r>
              <a:rPr lang="en-US" altLang="en-US" sz="3200" dirty="0" smtClean="0">
                <a:solidFill>
                  <a:srgbClr val="003952"/>
                </a:solidFill>
                <a:effectLst>
                  <a:outerShdw blurRad="38100" dist="38100" dir="2700000" algn="tl">
                    <a:srgbClr val="000000">
                      <a:alpha val="43137"/>
                    </a:srgbClr>
                  </a:outerShdw>
                </a:effectLst>
                <a:cs typeface="Helvetica" panose="020B0604020202020204" pitchFamily="34" charset="0"/>
              </a:rPr>
              <a:t>Study: Daily Home-delivered Living Alone Clients</a:t>
            </a:r>
            <a:endParaRPr lang="en-US" altLang="en-US" sz="3200" dirty="0" smtClean="0">
              <a:effectLst>
                <a:outerShdw blurRad="38100" dist="38100" dir="2700000" algn="tl">
                  <a:srgbClr val="000000">
                    <a:alpha val="43137"/>
                  </a:srgbClr>
                </a:outerShdw>
              </a:effectLst>
              <a:cs typeface="Helvetica"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6547868"/>
              </p:ext>
            </p:extLst>
          </p:nvPr>
        </p:nvGraphicFramePr>
        <p:xfrm>
          <a:off x="1034142" y="1879100"/>
          <a:ext cx="8624207" cy="4423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966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271167"/>
            <a:ext cx="11981792" cy="1325562"/>
          </a:xfrm>
        </p:spPr>
        <p:txBody>
          <a:bodyPr>
            <a:normAutofit/>
          </a:bodyPr>
          <a:lstStyle/>
          <a:p>
            <a:r>
              <a:rPr lang="en-US" altLang="en-US" sz="3600" dirty="0" smtClean="0">
                <a:solidFill>
                  <a:srgbClr val="003952"/>
                </a:solidFill>
                <a:effectLst>
                  <a:outerShdw blurRad="38100" dist="38100" dir="2700000" algn="tl">
                    <a:srgbClr val="000000">
                      <a:alpha val="43137"/>
                    </a:srgbClr>
                  </a:outerShdw>
                </a:effectLst>
                <a:cs typeface="Helvetica" panose="020B0604020202020204" pitchFamily="34" charset="0"/>
              </a:rPr>
              <a:t> More </a:t>
            </a:r>
            <a:r>
              <a:rPr lang="en-US" altLang="en-US" sz="3600" dirty="0">
                <a:solidFill>
                  <a:srgbClr val="003952"/>
                </a:solidFill>
                <a:effectLst>
                  <a:outerShdw blurRad="38100" dist="38100" dir="2700000" algn="tl">
                    <a:srgbClr val="000000">
                      <a:alpha val="43137"/>
                    </a:srgbClr>
                  </a:outerShdw>
                </a:effectLst>
                <a:cs typeface="Helvetica" panose="020B0604020202020204" pitchFamily="34" charset="0"/>
              </a:rPr>
              <a:t>Than a Meal Pilot </a:t>
            </a:r>
            <a:r>
              <a:rPr lang="en-US" altLang="en-US" sz="3600" dirty="0" smtClean="0">
                <a:solidFill>
                  <a:srgbClr val="003952"/>
                </a:solidFill>
                <a:effectLst>
                  <a:outerShdw blurRad="38100" dist="38100" dir="2700000" algn="tl">
                    <a:srgbClr val="000000">
                      <a:alpha val="43137"/>
                    </a:srgbClr>
                  </a:outerShdw>
                </a:effectLst>
                <a:cs typeface="Helvetica" panose="020B0604020202020204" pitchFamily="34" charset="0"/>
              </a:rPr>
              <a:t>Study: Compare Daily to Weekly Delivery</a:t>
            </a:r>
            <a:endParaRPr lang="en-US" altLang="en-US" sz="3600" dirty="0" smtClean="0">
              <a:effectLst>
                <a:outerShdw blurRad="38100" dist="38100" dir="2700000" algn="tl">
                  <a:srgbClr val="000000">
                    <a:alpha val="43137"/>
                  </a:srgbClr>
                </a:outerShdw>
              </a:effectLst>
              <a:cs typeface="Helvetica"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7811666"/>
              </p:ext>
            </p:extLst>
          </p:nvPr>
        </p:nvGraphicFramePr>
        <p:xfrm>
          <a:off x="1445079" y="1861457"/>
          <a:ext cx="8822872" cy="4431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915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77" y="259624"/>
            <a:ext cx="10515600" cy="1325562"/>
          </a:xfrm>
        </p:spPr>
        <p:txBody>
          <a:bodyPr/>
          <a:lstStyle/>
          <a:p>
            <a:r>
              <a:rPr lang="en-US" dirty="0" smtClean="0">
                <a:effectLst>
                  <a:outerShdw blurRad="38100" dist="38100" dir="2700000" algn="tl">
                    <a:srgbClr val="000000">
                      <a:alpha val="43137"/>
                    </a:srgbClr>
                  </a:outerShdw>
                </a:effectLst>
              </a:rPr>
              <a:t>Advantages for Nutrition Programs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3677" y="1314450"/>
            <a:ext cx="10515600" cy="4351337"/>
          </a:xfrm>
        </p:spPr>
        <p:txBody>
          <a:bodyPr>
            <a:normAutofit/>
          </a:bodyPr>
          <a:lstStyle/>
          <a:p>
            <a:pPr>
              <a:buFont typeface="Arial" panose="020B0604020202020204" pitchFamily="34" charset="0"/>
              <a:buChar char="•"/>
            </a:pPr>
            <a:r>
              <a:rPr lang="en-US" sz="3600" dirty="0" smtClean="0"/>
              <a:t>Valued </a:t>
            </a:r>
            <a:r>
              <a:rPr lang="en-US" sz="3600" dirty="0"/>
              <a:t>added service</a:t>
            </a:r>
          </a:p>
          <a:p>
            <a:pPr>
              <a:buFont typeface="Arial" panose="020B0604020202020204" pitchFamily="34" charset="0"/>
              <a:buChar char="•"/>
            </a:pPr>
            <a:r>
              <a:rPr lang="en-US" sz="3600" dirty="0"/>
              <a:t>Service and delivery structure in place</a:t>
            </a:r>
          </a:p>
          <a:p>
            <a:pPr>
              <a:buFont typeface="Arial" panose="020B0604020202020204" pitchFamily="34" charset="0"/>
              <a:buChar char="•"/>
            </a:pPr>
            <a:r>
              <a:rPr lang="en-US" sz="3600" dirty="0"/>
              <a:t>Trusted entity with long history of success</a:t>
            </a:r>
          </a:p>
          <a:p>
            <a:pPr>
              <a:buFont typeface="Arial" panose="020B0604020202020204" pitchFamily="34" charset="0"/>
              <a:buChar char="•"/>
            </a:pPr>
            <a:r>
              <a:rPr lang="en-US" sz="3600" dirty="0"/>
              <a:t>Linked to other community-based </a:t>
            </a:r>
            <a:r>
              <a:rPr lang="en-US" sz="3600" dirty="0" smtClean="0"/>
              <a:t>services</a:t>
            </a:r>
            <a:endParaRPr lang="en-US" sz="3600" dirty="0"/>
          </a:p>
          <a:p>
            <a:pPr>
              <a:buFont typeface="Arial" panose="020B0604020202020204" pitchFamily="34" charset="0"/>
              <a:buChar char="•"/>
            </a:pPr>
            <a:r>
              <a:rPr lang="en-US" sz="3600" dirty="0" smtClean="0"/>
              <a:t>Ability to build </a:t>
            </a:r>
            <a:r>
              <a:rPr lang="en-US" sz="3600" dirty="0"/>
              <a:t>c</a:t>
            </a:r>
            <a:r>
              <a:rPr lang="en-US" sz="3600" dirty="0" smtClean="0"/>
              <a:t>ommunity </a:t>
            </a:r>
            <a:r>
              <a:rPr lang="en-US" sz="3600" dirty="0"/>
              <a:t>partnerships</a:t>
            </a:r>
          </a:p>
          <a:p>
            <a:endParaRPr lang="en-US" dirty="0" smtClean="0">
              <a:solidFill>
                <a:srgbClr val="333333"/>
              </a:solidFill>
            </a:endParaRPr>
          </a:p>
          <a:p>
            <a:endParaRPr lang="en-US" dirty="0" smtClean="0">
              <a:solidFill>
                <a:srgbClr val="333333"/>
              </a:solidFill>
            </a:endParaRPr>
          </a:p>
          <a:p>
            <a:endParaRPr lang="en-US" dirty="0"/>
          </a:p>
        </p:txBody>
      </p:sp>
    </p:spTree>
    <p:extLst>
      <p:ext uri="{BB962C8B-B14F-4D97-AF65-F5344CB8AC3E}">
        <p14:creationId xmlns:p14="http://schemas.microsoft.com/office/powerpoint/2010/main" val="1360352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86549" y="311917"/>
            <a:ext cx="8102807" cy="1230908"/>
          </a:xfrm>
        </p:spPr>
        <p:txBody>
          <a:bodyPr>
            <a:normAutofit/>
          </a:bodyPr>
          <a:lstStyle/>
          <a:p>
            <a:r>
              <a:rPr lang="en-US" dirty="0">
                <a:solidFill>
                  <a:schemeClr val="accent1"/>
                </a:solidFill>
                <a:effectLst>
                  <a:outerShdw blurRad="38100" dist="38100" dir="2700000" algn="tl">
                    <a:srgbClr val="000000">
                      <a:alpha val="43137"/>
                    </a:srgbClr>
                  </a:outerShdw>
                </a:effectLst>
              </a:rPr>
              <a:t>How t</a:t>
            </a:r>
            <a:r>
              <a:rPr lang="en-US" dirty="0" smtClean="0">
                <a:solidFill>
                  <a:schemeClr val="accent1"/>
                </a:solidFill>
                <a:effectLst>
                  <a:outerShdw blurRad="38100" dist="38100" dir="2700000" algn="tl">
                    <a:srgbClr val="000000">
                      <a:alpha val="43137"/>
                    </a:srgbClr>
                  </a:outerShdw>
                </a:effectLst>
              </a:rPr>
              <a:t>o Compete</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latin typeface="Arial" charset="0"/>
            </a:endParaRPr>
          </a:p>
        </p:txBody>
      </p:sp>
      <p:sp>
        <p:nvSpPr>
          <p:cNvPr id="22531" name="Content Placeholder 2"/>
          <p:cNvSpPr>
            <a:spLocks noGrp="1"/>
          </p:cNvSpPr>
          <p:nvPr>
            <p:ph idx="1"/>
          </p:nvPr>
        </p:nvSpPr>
        <p:spPr>
          <a:xfrm>
            <a:off x="786549" y="1330554"/>
            <a:ext cx="9908665" cy="4751839"/>
          </a:xfrm>
        </p:spPr>
        <p:txBody>
          <a:bodyPr>
            <a:normAutofit fontScale="92500" lnSpcReduction="10000"/>
          </a:bodyPr>
          <a:lstStyle/>
          <a:p>
            <a:pPr marL="109728" indent="0">
              <a:buNone/>
            </a:pPr>
            <a:r>
              <a:rPr lang="en-US" sz="4300" dirty="0" smtClean="0"/>
              <a:t>Know:</a:t>
            </a:r>
          </a:p>
          <a:p>
            <a:pPr marL="681228" indent="-571500">
              <a:buFont typeface="Arial" panose="020B0604020202020204" pitchFamily="34" charset="0"/>
              <a:buChar char="•"/>
            </a:pPr>
            <a:r>
              <a:rPr lang="en-US" sz="3900" dirty="0" smtClean="0"/>
              <a:t>Health Reform activity in </a:t>
            </a:r>
            <a:r>
              <a:rPr lang="en-US" sz="3900" dirty="0"/>
              <a:t>t</a:t>
            </a:r>
            <a:r>
              <a:rPr lang="en-US" sz="3900" dirty="0" smtClean="0"/>
              <a:t>heir community</a:t>
            </a:r>
          </a:p>
          <a:p>
            <a:pPr marL="1481328" lvl="2" indent="-457200">
              <a:buFont typeface="Courier New" panose="02070309020205020404" pitchFamily="49" charset="0"/>
              <a:buChar char="o"/>
            </a:pPr>
            <a:r>
              <a:rPr lang="en-US" sz="3200" dirty="0" smtClean="0"/>
              <a:t>Medicare Advantage Plans</a:t>
            </a:r>
          </a:p>
          <a:p>
            <a:pPr marL="1481328" lvl="2" indent="-457200">
              <a:buFont typeface="Courier New" panose="02070309020205020404" pitchFamily="49" charset="0"/>
              <a:buChar char="o"/>
            </a:pPr>
            <a:r>
              <a:rPr lang="en-US" sz="3200" dirty="0" smtClean="0"/>
              <a:t>Medicaid Managed Care initiatives</a:t>
            </a:r>
          </a:p>
          <a:p>
            <a:pPr marL="1481328" lvl="2" indent="-457200">
              <a:buFont typeface="Courier New" panose="02070309020205020404" pitchFamily="49" charset="0"/>
              <a:buChar char="o"/>
            </a:pPr>
            <a:r>
              <a:rPr lang="en-US" sz="3200" dirty="0" smtClean="0"/>
              <a:t>ACOs</a:t>
            </a:r>
            <a:endParaRPr lang="en-US" sz="3200" dirty="0"/>
          </a:p>
          <a:p>
            <a:pPr marL="1481328" lvl="2" indent="-457200">
              <a:buFont typeface="Courier New" panose="02070309020205020404" pitchFamily="49" charset="0"/>
              <a:buChar char="o"/>
            </a:pPr>
            <a:r>
              <a:rPr lang="en-US" sz="3200" dirty="0" smtClean="0"/>
              <a:t>Bundled Payment Initiatives</a:t>
            </a:r>
          </a:p>
          <a:p>
            <a:pPr marL="681228" indent="-571500">
              <a:buFont typeface="Arial" panose="020B0604020202020204" pitchFamily="34" charset="0"/>
              <a:buChar char="•"/>
            </a:pPr>
            <a:r>
              <a:rPr lang="en-US" sz="3900" dirty="0" smtClean="0"/>
              <a:t>Competition </a:t>
            </a:r>
            <a:endParaRPr lang="en-US" sz="3900" dirty="0"/>
          </a:p>
          <a:p>
            <a:pPr marL="681228" indent="-571500">
              <a:buFont typeface="Arial" panose="020B0604020202020204" pitchFamily="34" charset="0"/>
              <a:buChar char="•"/>
            </a:pPr>
            <a:r>
              <a:rPr lang="en-US" sz="3900" dirty="0" smtClean="0"/>
              <a:t>Partners</a:t>
            </a:r>
            <a:endParaRPr lang="en-US" sz="3900" dirty="0"/>
          </a:p>
          <a:p>
            <a:pPr marL="681228" indent="-571500">
              <a:buFont typeface="Arial" panose="020B0604020202020204" pitchFamily="34" charset="0"/>
              <a:buChar char="•"/>
            </a:pPr>
            <a:r>
              <a:rPr lang="en-US" sz="3900" dirty="0" smtClean="0"/>
              <a:t>Champions</a:t>
            </a:r>
          </a:p>
          <a:p>
            <a:pPr lvl="1"/>
            <a:endParaRPr lang="en-US" dirty="0" smtClean="0">
              <a:latin typeface="Times New Roman" charset="0"/>
            </a:endParaRPr>
          </a:p>
          <a:p>
            <a:endParaRPr lang="en-US" b="0" dirty="0">
              <a:latin typeface="Times New Roman" charset="0"/>
            </a:endParaRPr>
          </a:p>
        </p:txBody>
      </p:sp>
      <p:sp>
        <p:nvSpPr>
          <p:cNvPr id="22530" name="Slide Number Placeholder 3"/>
          <p:cNvSpPr>
            <a:spLocks noGrp="1"/>
          </p:cNvSpPr>
          <p:nvPr>
            <p:ph type="sldNum" sz="quarter" idx="4294967295"/>
          </p:nvPr>
        </p:nvSpPr>
        <p:spPr>
          <a:xfrm>
            <a:off x="8828088" y="6470651"/>
            <a:ext cx="1751012" cy="334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1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1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1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1600" b="1">
                <a:solidFill>
                  <a:schemeClr val="tx1"/>
                </a:solidFill>
                <a:latin typeface="Arial" charset="0"/>
                <a:ea typeface="ＭＳ Ｐゴシック" charset="0"/>
              </a:defRPr>
            </a:lvl9pPr>
          </a:lstStyle>
          <a:p>
            <a:fld id="{829C874E-DCC6-544C-99AE-3542586F47F5}" type="slidenum">
              <a:rPr lang="en-US" sz="1200" b="0"/>
              <a:pPr/>
              <a:t>23</a:t>
            </a:fld>
            <a:endParaRPr lang="en-US" sz="1200" b="0" dirty="0"/>
          </a:p>
        </p:txBody>
      </p:sp>
    </p:spTree>
    <p:extLst>
      <p:ext uri="{BB962C8B-B14F-4D97-AF65-F5344CB8AC3E}">
        <p14:creationId xmlns:p14="http://schemas.microsoft.com/office/powerpoint/2010/main" val="239339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05" y="333102"/>
            <a:ext cx="10515600" cy="1325562"/>
          </a:xfrm>
        </p:spPr>
        <p:txBody>
          <a:bodyPr>
            <a:normAutofit/>
          </a:bodyPr>
          <a:lstStyle/>
          <a:p>
            <a:r>
              <a:rPr lang="en-US" dirty="0">
                <a:solidFill>
                  <a:schemeClr val="accent1"/>
                </a:solidFill>
                <a:effectLst>
                  <a:outerShdw blurRad="38100" dist="38100" dir="2700000" algn="tl">
                    <a:srgbClr val="000000">
                      <a:alpha val="43137"/>
                    </a:srgbClr>
                  </a:outerShdw>
                </a:effectLst>
              </a:rPr>
              <a:t>How </a:t>
            </a:r>
            <a:r>
              <a:rPr lang="en-US" dirty="0" smtClean="0">
                <a:solidFill>
                  <a:schemeClr val="accent1"/>
                </a:solidFill>
                <a:effectLst>
                  <a:outerShdw blurRad="38100" dist="38100" dir="2700000" algn="tl">
                    <a:srgbClr val="000000">
                      <a:alpha val="43137"/>
                    </a:srgbClr>
                  </a:outerShdw>
                </a:effectLst>
              </a:rPr>
              <a:t>To Compete</a:t>
            </a:r>
            <a:r>
              <a:rPr lang="en-US"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670298" y="1323741"/>
            <a:ext cx="10785022" cy="4759551"/>
          </a:xfrm>
        </p:spPr>
        <p:txBody>
          <a:bodyPr>
            <a:noAutofit/>
          </a:bodyPr>
          <a:lstStyle/>
          <a:p>
            <a:pPr fontAlgn="base">
              <a:buFont typeface="Arial" panose="020B0604020202020204" pitchFamily="34" charset="0"/>
              <a:buChar char="•"/>
            </a:pPr>
            <a:r>
              <a:rPr lang="en-US" sz="3600" dirty="0"/>
              <a:t>Organizational culture change (staff qualifications, characteristics, inter-organizational operations)</a:t>
            </a:r>
          </a:p>
          <a:p>
            <a:pPr lvl="0" fontAlgn="base">
              <a:buFont typeface="Arial" panose="020B0604020202020204" pitchFamily="34" charset="0"/>
              <a:buChar char="•"/>
            </a:pPr>
            <a:r>
              <a:rPr lang="en-US" sz="3600" dirty="0"/>
              <a:t>Strategic business plan</a:t>
            </a:r>
          </a:p>
          <a:p>
            <a:pPr fontAlgn="base">
              <a:buFont typeface="Arial" panose="020B0604020202020204" pitchFamily="34" charset="0"/>
              <a:buChar char="•"/>
            </a:pPr>
            <a:r>
              <a:rPr lang="en-US" sz="3600" dirty="0"/>
              <a:t>Development and structure of community-based networks</a:t>
            </a:r>
          </a:p>
          <a:p>
            <a:pPr lvl="0" fontAlgn="base">
              <a:buFont typeface="Arial" panose="020B0604020202020204" pitchFamily="34" charset="0"/>
              <a:buChar char="•"/>
            </a:pPr>
            <a:r>
              <a:rPr lang="en-US" sz="3600" dirty="0"/>
              <a:t>Service packages (identifying, pricing and packaging services)</a:t>
            </a:r>
          </a:p>
          <a:p>
            <a:pPr lvl="0" fontAlgn="base">
              <a:buFont typeface="Arial" panose="020B0604020202020204" pitchFamily="34" charset="0"/>
              <a:buChar char="•"/>
            </a:pPr>
            <a:r>
              <a:rPr lang="en-US" sz="3600" dirty="0"/>
              <a:t>Marketing and sales </a:t>
            </a:r>
            <a:r>
              <a:rPr lang="en-US" sz="3600" dirty="0" smtClean="0"/>
              <a:t>strategies</a:t>
            </a:r>
            <a:endParaRPr lang="en-US" sz="3600" dirty="0"/>
          </a:p>
        </p:txBody>
      </p:sp>
    </p:spTree>
    <p:extLst>
      <p:ext uri="{BB962C8B-B14F-4D97-AF65-F5344CB8AC3E}">
        <p14:creationId xmlns:p14="http://schemas.microsoft.com/office/powerpoint/2010/main" val="2170848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How To Compete?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5127" y="1485900"/>
            <a:ext cx="10515600" cy="4764429"/>
          </a:xfrm>
        </p:spPr>
        <p:txBody>
          <a:bodyPr>
            <a:normAutofit fontScale="92500" lnSpcReduction="10000"/>
          </a:bodyPr>
          <a:lstStyle/>
          <a:p>
            <a:pPr lvl="0" fontAlgn="base">
              <a:buFont typeface="Arial" panose="020B0604020202020204" pitchFamily="34" charset="0"/>
              <a:buChar char="•"/>
            </a:pPr>
            <a:r>
              <a:rPr lang="en-US" sz="3900" dirty="0" smtClean="0"/>
              <a:t>Communication and negotiation techniques </a:t>
            </a:r>
          </a:p>
          <a:p>
            <a:pPr lvl="0" fontAlgn="base">
              <a:buFont typeface="Arial" panose="020B0604020202020204" pitchFamily="34" charset="0"/>
              <a:buChar char="•"/>
            </a:pPr>
            <a:r>
              <a:rPr lang="en-US" sz="3900" dirty="0" smtClean="0"/>
              <a:t>Addressing program capacity challenges (developing, increasing, and managing the capacity of the program to deliver services)</a:t>
            </a:r>
          </a:p>
          <a:p>
            <a:pPr lvl="0" fontAlgn="base">
              <a:buFont typeface="Arial" panose="020B0604020202020204" pitchFamily="34" charset="0"/>
              <a:buChar char="•"/>
            </a:pPr>
            <a:r>
              <a:rPr lang="en-US" sz="3900" dirty="0" smtClean="0"/>
              <a:t>Continuous quality improvement (setting standards, defining and measuring outcomes, monitoring)</a:t>
            </a:r>
          </a:p>
          <a:p>
            <a:pPr lvl="0" fontAlgn="base">
              <a:buFont typeface="Arial" panose="020B0604020202020204" pitchFamily="34" charset="0"/>
              <a:buChar char="•"/>
            </a:pPr>
            <a:r>
              <a:rPr lang="en-US" sz="3900" dirty="0" smtClean="0"/>
              <a:t>Risk management (identifying, accepting, and managing)</a:t>
            </a:r>
          </a:p>
          <a:p>
            <a:pPr lvl="0" fontAlgn="base">
              <a:buFont typeface="Arial" panose="020B0604020202020204" pitchFamily="34" charset="0"/>
              <a:buChar char="•"/>
            </a:pPr>
            <a:r>
              <a:rPr lang="en-US" sz="3900" dirty="0" smtClean="0"/>
              <a:t>Information technology (IT) system </a:t>
            </a:r>
          </a:p>
          <a:p>
            <a:endParaRPr lang="en-US" dirty="0"/>
          </a:p>
        </p:txBody>
      </p:sp>
    </p:spTree>
    <p:extLst>
      <p:ext uri="{BB962C8B-B14F-4D97-AF65-F5344CB8AC3E}">
        <p14:creationId xmlns:p14="http://schemas.microsoft.com/office/powerpoint/2010/main" val="227005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47" y="349994"/>
            <a:ext cx="10515600" cy="1325562"/>
          </a:xfrm>
        </p:spPr>
        <p:txBody>
          <a:bodyPr/>
          <a:lstStyle/>
          <a:p>
            <a:pPr algn="ctr"/>
            <a:r>
              <a:rPr lang="en-US" dirty="0" smtClean="0">
                <a:effectLst>
                  <a:outerShdw blurRad="38100" dist="38100" dir="2700000" algn="tl">
                    <a:srgbClr val="000000">
                      <a:alpha val="43137"/>
                    </a:srgbClr>
                  </a:outerShdw>
                </a:effectLst>
              </a:rPr>
              <a:t>Learning as a Network</a:t>
            </a:r>
            <a:endParaRPr lang="en-US"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0027" y="1796142"/>
            <a:ext cx="6653532" cy="4351338"/>
          </a:xfrm>
        </p:spPr>
      </p:pic>
    </p:spTree>
    <p:extLst>
      <p:ext uri="{BB962C8B-B14F-4D97-AF65-F5344CB8AC3E}">
        <p14:creationId xmlns:p14="http://schemas.microsoft.com/office/powerpoint/2010/main" val="893424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365760"/>
            <a:ext cx="11189277" cy="1325562"/>
          </a:xfrm>
        </p:spPr>
        <p:txBody>
          <a:bodyPr>
            <a:noAutofit/>
          </a:bodyPr>
          <a:lstStyle/>
          <a:p>
            <a:r>
              <a:rPr lang="en-US" dirty="0" smtClean="0">
                <a:effectLst>
                  <a:outerShdw blurRad="38100" dist="38100" dir="2700000" algn="tl">
                    <a:srgbClr val="000000">
                      <a:alpha val="43137"/>
                    </a:srgbClr>
                  </a:outerShdw>
                </a:effectLst>
              </a:rPr>
              <a:t>National Resource Center on Nutrition and Aging</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42370" y="1075837"/>
            <a:ext cx="10515600" cy="5385547"/>
          </a:xfrm>
        </p:spPr>
        <p:txBody>
          <a:bodyPr>
            <a:normAutofit/>
          </a:bodyPr>
          <a:lstStyle/>
          <a:p>
            <a:pPr marL="0" indent="0">
              <a:buNone/>
            </a:pPr>
            <a:r>
              <a:rPr lang="en-US" sz="4000" b="1" dirty="0" smtClean="0"/>
              <a:t>Goals:</a:t>
            </a:r>
            <a:endParaRPr lang="en-US" sz="3600" dirty="0" smtClean="0"/>
          </a:p>
          <a:p>
            <a:pPr>
              <a:buFont typeface="Arial" panose="020B0604020202020204" pitchFamily="34" charset="0"/>
              <a:buChar char="•"/>
            </a:pPr>
            <a:r>
              <a:rPr lang="en-US" sz="3600" dirty="0" smtClean="0"/>
              <a:t>To</a:t>
            </a:r>
            <a:r>
              <a:rPr lang="en-US" sz="3600" b="1" dirty="0" smtClean="0"/>
              <a:t> </a:t>
            </a:r>
            <a:r>
              <a:rPr lang="en-US" sz="3600" b="1" dirty="0"/>
              <a:t>enhance</a:t>
            </a:r>
            <a:r>
              <a:rPr lang="en-US" sz="3600" dirty="0"/>
              <a:t> the skills, knowledge, business acumen and sustainability strategies of the nutrition and aging </a:t>
            </a:r>
            <a:r>
              <a:rPr lang="en-US" sz="3600" dirty="0" smtClean="0"/>
              <a:t>network.</a:t>
            </a:r>
          </a:p>
          <a:p>
            <a:pPr>
              <a:buFont typeface="Arial" panose="020B0604020202020204" pitchFamily="34" charset="0"/>
              <a:buChar char="•"/>
            </a:pPr>
            <a:r>
              <a:rPr lang="en-US" sz="3600" dirty="0" smtClean="0"/>
              <a:t>To </a:t>
            </a:r>
            <a:r>
              <a:rPr lang="en-US" sz="3600" b="1" dirty="0"/>
              <a:t>increase</a:t>
            </a:r>
            <a:r>
              <a:rPr lang="en-US" sz="3600" dirty="0"/>
              <a:t> the availability of information on programs and practices showing promise of successful integration of the nutrition network in the HCBS services </a:t>
            </a:r>
            <a:r>
              <a:rPr lang="en-US" sz="3600" b="1" dirty="0"/>
              <a:t>network</a:t>
            </a:r>
            <a:r>
              <a:rPr lang="en-US" sz="3600" dirty="0"/>
              <a:t>. </a:t>
            </a:r>
          </a:p>
        </p:txBody>
      </p:sp>
    </p:spTree>
    <p:extLst>
      <p:ext uri="{BB962C8B-B14F-4D97-AF65-F5344CB8AC3E}">
        <p14:creationId xmlns:p14="http://schemas.microsoft.com/office/powerpoint/2010/main" val="380573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365760"/>
            <a:ext cx="11189277" cy="1325562"/>
          </a:xfrm>
        </p:spPr>
        <p:txBody>
          <a:bodyPr>
            <a:noAutofit/>
          </a:bodyPr>
          <a:lstStyle/>
          <a:p>
            <a:r>
              <a:rPr lang="en-US" dirty="0" smtClean="0">
                <a:effectLst>
                  <a:outerShdw blurRad="38100" dist="38100" dir="2700000" algn="tl">
                    <a:srgbClr val="000000">
                      <a:alpha val="43137"/>
                    </a:srgbClr>
                  </a:outerShdw>
                </a:effectLst>
              </a:rPr>
              <a:t>National Resource Center on Nutrition and Aging</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23243" y="1060072"/>
            <a:ext cx="10515600" cy="4802263"/>
          </a:xfrm>
        </p:spPr>
        <p:txBody>
          <a:bodyPr>
            <a:normAutofit/>
          </a:bodyPr>
          <a:lstStyle/>
          <a:p>
            <a:pPr marL="0" indent="0">
              <a:buNone/>
            </a:pPr>
            <a:r>
              <a:rPr lang="en-US" sz="4000" b="1" dirty="0" smtClean="0"/>
              <a:t>How?</a:t>
            </a:r>
          </a:p>
          <a:p>
            <a:pPr>
              <a:buFont typeface="Arial" panose="020B0604020202020204" pitchFamily="34" charset="0"/>
              <a:buChar char="•"/>
            </a:pPr>
            <a:r>
              <a:rPr lang="en-US" sz="3600" dirty="0" smtClean="0"/>
              <a:t>Online Resources  </a:t>
            </a:r>
            <a:r>
              <a:rPr lang="en-US" sz="3600" dirty="0" smtClean="0">
                <a:hlinkClick r:id="rId2"/>
              </a:rPr>
              <a:t>www.nutritionandaging.org</a:t>
            </a:r>
            <a:endParaRPr lang="en-US" sz="3600" dirty="0"/>
          </a:p>
          <a:p>
            <a:pPr>
              <a:buFont typeface="Arial" panose="020B0604020202020204" pitchFamily="34" charset="0"/>
              <a:buChar char="•"/>
            </a:pPr>
            <a:r>
              <a:rPr lang="en-US" sz="3600" dirty="0" smtClean="0"/>
              <a:t>Professional development (webinars, trainings)</a:t>
            </a:r>
          </a:p>
          <a:p>
            <a:pPr>
              <a:buFont typeface="Arial" panose="020B0604020202020204" pitchFamily="34" charset="0"/>
              <a:buChar char="•"/>
            </a:pPr>
            <a:r>
              <a:rPr lang="en-US" sz="3600" dirty="0" smtClean="0"/>
              <a:t>SUA </a:t>
            </a:r>
            <a:r>
              <a:rPr lang="en-US" sz="3600" dirty="0" err="1" smtClean="0"/>
              <a:t>Listserve</a:t>
            </a:r>
            <a:endParaRPr lang="en-US" sz="3600" dirty="0"/>
          </a:p>
          <a:p>
            <a:pPr>
              <a:buFont typeface="Arial" panose="020B0604020202020204" pitchFamily="34" charset="0"/>
              <a:buChar char="•"/>
            </a:pPr>
            <a:r>
              <a:rPr lang="en-US" sz="3600" dirty="0" smtClean="0"/>
              <a:t>Year One - Single State Learning Collaborative </a:t>
            </a:r>
            <a:endParaRPr lang="en-US" sz="3600" dirty="0"/>
          </a:p>
          <a:p>
            <a:pPr>
              <a:buFont typeface="Arial" panose="020B0604020202020204" pitchFamily="34" charset="0"/>
              <a:buChar char="•"/>
            </a:pPr>
            <a:r>
              <a:rPr lang="en-US" sz="3600" dirty="0" smtClean="0"/>
              <a:t>Follow-up with three consecutive Learning </a:t>
            </a:r>
            <a:r>
              <a:rPr lang="en-US" sz="3600" dirty="0" err="1" smtClean="0"/>
              <a:t>Collaboratives</a:t>
            </a:r>
            <a:r>
              <a:rPr lang="en-US" sz="3600" dirty="0" smtClean="0"/>
              <a:t>  </a:t>
            </a:r>
            <a:endParaRPr lang="en-US" sz="3600" dirty="0"/>
          </a:p>
        </p:txBody>
      </p:sp>
    </p:spTree>
    <p:extLst>
      <p:ext uri="{BB962C8B-B14F-4D97-AF65-F5344CB8AC3E}">
        <p14:creationId xmlns:p14="http://schemas.microsoft.com/office/powerpoint/2010/main" val="3592187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12" y="259624"/>
            <a:ext cx="10515600" cy="1325562"/>
          </a:xfrm>
        </p:spPr>
        <p:txBody>
          <a:bodyPr/>
          <a:lstStyle/>
          <a:p>
            <a:r>
              <a:rPr lang="en-US" dirty="0" smtClean="0">
                <a:effectLst>
                  <a:outerShdw blurRad="38100" dist="38100" dir="2700000" algn="tl">
                    <a:srgbClr val="000000">
                      <a:alpha val="43137"/>
                    </a:srgbClr>
                  </a:outerShdw>
                </a:effectLst>
              </a:rPr>
              <a:t>Learning from Others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3228" y="1347107"/>
            <a:ext cx="10163392" cy="4996543"/>
          </a:xfrm>
        </p:spPr>
        <p:txBody>
          <a:bodyPr>
            <a:normAutofit fontScale="85000" lnSpcReduction="20000"/>
          </a:bodyPr>
          <a:lstStyle/>
          <a:p>
            <a:pPr marL="0" indent="0">
              <a:buNone/>
            </a:pPr>
            <a:r>
              <a:rPr lang="en-US" sz="3600" b="1" dirty="0" smtClean="0"/>
              <a:t>Pilot with Five Texas Nutrition Programs</a:t>
            </a:r>
          </a:p>
          <a:p>
            <a:pPr marL="0" indent="0">
              <a:buNone/>
            </a:pPr>
            <a:r>
              <a:rPr lang="en-US" sz="3600" dirty="0" smtClean="0"/>
              <a:t>Steps Nutrition </a:t>
            </a:r>
            <a:r>
              <a:rPr lang="en-US" sz="3600" dirty="0"/>
              <a:t>P</a:t>
            </a:r>
            <a:r>
              <a:rPr lang="en-US" sz="3600" dirty="0" smtClean="0"/>
              <a:t>rograms need to take</a:t>
            </a:r>
          </a:p>
          <a:p>
            <a:pPr>
              <a:buFont typeface="Arial" panose="020B0604020202020204" pitchFamily="34" charset="0"/>
              <a:buChar char="•"/>
            </a:pPr>
            <a:r>
              <a:rPr lang="en-US" sz="3600" dirty="0" smtClean="0"/>
              <a:t>Time to ramp up and prepare – GAP analysis and SWOT analysis, determine who the payers are</a:t>
            </a:r>
          </a:p>
          <a:p>
            <a:pPr>
              <a:buFont typeface="Arial" panose="020B0604020202020204" pitchFamily="34" charset="0"/>
              <a:buChar char="•"/>
            </a:pPr>
            <a:r>
              <a:rPr lang="en-US" sz="3600" dirty="0" smtClean="0"/>
              <a:t>Do an environmental scan and market research - Which service packages to provide and what technology is needed?</a:t>
            </a:r>
            <a:endParaRPr lang="en-US" sz="3600" dirty="0"/>
          </a:p>
          <a:p>
            <a:pPr>
              <a:buFont typeface="Arial" panose="020B0604020202020204" pitchFamily="34" charset="0"/>
              <a:buChar char="•"/>
            </a:pPr>
            <a:r>
              <a:rPr lang="en-US" sz="3600" dirty="0" smtClean="0"/>
              <a:t>Price the service packages</a:t>
            </a:r>
          </a:p>
          <a:p>
            <a:pPr>
              <a:buFont typeface="Arial" panose="020B0604020202020204" pitchFamily="34" charset="0"/>
              <a:buChar char="•"/>
            </a:pPr>
            <a:r>
              <a:rPr lang="en-US" sz="3600" dirty="0" smtClean="0"/>
              <a:t>Create </a:t>
            </a:r>
            <a:r>
              <a:rPr lang="en-US" sz="3600" dirty="0"/>
              <a:t>a business </a:t>
            </a:r>
            <a:r>
              <a:rPr lang="en-US" sz="3600" dirty="0" smtClean="0"/>
              <a:t>plan</a:t>
            </a:r>
          </a:p>
          <a:p>
            <a:pPr>
              <a:buFont typeface="Arial" panose="020B0604020202020204" pitchFamily="34" charset="0"/>
              <a:buChar char="•"/>
            </a:pPr>
            <a:r>
              <a:rPr lang="en-US" sz="3600" dirty="0" smtClean="0"/>
              <a:t>Articulate the value proposition and the ROI the services will have for the payer</a:t>
            </a:r>
          </a:p>
          <a:p>
            <a:pPr>
              <a:buFont typeface="Arial" panose="020B0604020202020204" pitchFamily="34" charset="0"/>
              <a:buChar char="•"/>
            </a:pPr>
            <a:r>
              <a:rPr lang="en-US" sz="3600" dirty="0" smtClean="0"/>
              <a:t>Build relationships with payers</a:t>
            </a:r>
          </a:p>
          <a:p>
            <a:pPr marL="0" indent="0">
              <a:buNone/>
            </a:pPr>
            <a:endParaRPr lang="en-US" dirty="0"/>
          </a:p>
        </p:txBody>
      </p:sp>
    </p:spTree>
    <p:extLst>
      <p:ext uri="{BB962C8B-B14F-4D97-AF65-F5344CB8AC3E}">
        <p14:creationId xmlns:p14="http://schemas.microsoft.com/office/powerpoint/2010/main" val="3294464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36" y="439239"/>
            <a:ext cx="11674928" cy="1325562"/>
          </a:xfrm>
        </p:spPr>
        <p:txBody>
          <a:bodyPr>
            <a:noAutofit/>
          </a:bodyPr>
          <a:lstStyle/>
          <a:p>
            <a:r>
              <a:rPr lang="en-US" sz="4800" dirty="0" smtClean="0">
                <a:effectLst>
                  <a:outerShdw blurRad="38100" dist="38100" dir="2700000" algn="tl">
                    <a:srgbClr val="000000">
                      <a:alpha val="43137"/>
                    </a:srgbClr>
                  </a:outerShdw>
                </a:effectLst>
              </a:rPr>
              <a:t>National Resource Center on Nutrition and Aging</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592" y="1918817"/>
            <a:ext cx="8741229" cy="4778408"/>
          </a:xfrm>
        </p:spPr>
        <p:txBody>
          <a:bodyPr>
            <a:normAutofit/>
          </a:bodyPr>
          <a:lstStyle/>
          <a:p>
            <a:pPr>
              <a:buFont typeface="Arial" panose="020B0604020202020204" pitchFamily="34" charset="0"/>
              <a:buChar char="•"/>
            </a:pPr>
            <a:r>
              <a:rPr lang="en-US" sz="3600" dirty="0" smtClean="0"/>
              <a:t>Funded by the Administration for Community Living/Administration on Aging</a:t>
            </a:r>
          </a:p>
          <a:p>
            <a:pPr>
              <a:buFont typeface="Arial" panose="020B0604020202020204" pitchFamily="34" charset="0"/>
              <a:buChar char="•"/>
            </a:pPr>
            <a:r>
              <a:rPr lang="en-US" sz="3600" dirty="0" smtClean="0"/>
              <a:t>Awarded September 2011 to Meals On Wheels America</a:t>
            </a:r>
          </a:p>
          <a:p>
            <a:pPr>
              <a:buFont typeface="Arial" panose="020B0604020202020204" pitchFamily="34" charset="0"/>
              <a:buChar char="•"/>
            </a:pPr>
            <a:r>
              <a:rPr lang="en-US" sz="3600" dirty="0" smtClean="0"/>
              <a:t>Funded through September 2017</a:t>
            </a:r>
          </a:p>
          <a:p>
            <a:endParaRPr lang="en-US" dirty="0"/>
          </a:p>
          <a:p>
            <a:pPr marL="0" indent="0">
              <a:buNone/>
            </a:pPr>
            <a:endParaRPr lang="en-US" dirty="0" smtClean="0"/>
          </a:p>
          <a:p>
            <a:pPr>
              <a:buNone/>
            </a:pPr>
            <a:endParaRPr lang="en-US" dirty="0" smtClean="0"/>
          </a:p>
        </p:txBody>
      </p:sp>
    </p:spTree>
    <p:extLst>
      <p:ext uri="{BB962C8B-B14F-4D97-AF65-F5344CB8AC3E}">
        <p14:creationId xmlns:p14="http://schemas.microsoft.com/office/powerpoint/2010/main" val="908361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462" y="1266871"/>
            <a:ext cx="10316824" cy="4351337"/>
          </a:xfrm>
        </p:spPr>
        <p:txBody>
          <a:bodyPr>
            <a:normAutofit fontScale="25000" lnSpcReduction="20000"/>
          </a:bodyPr>
          <a:lstStyle/>
          <a:p>
            <a:pPr marL="0" indent="0">
              <a:buNone/>
            </a:pPr>
            <a:r>
              <a:rPr lang="en-US" sz="12800" b="1" dirty="0" smtClean="0"/>
              <a:t>Nutrition Learning Collaborative </a:t>
            </a:r>
          </a:p>
          <a:p>
            <a:pPr>
              <a:buFont typeface="Arial" panose="020B0604020202020204" pitchFamily="34" charset="0"/>
              <a:buChar char="•"/>
            </a:pPr>
            <a:r>
              <a:rPr lang="en-US" sz="12800" dirty="0"/>
              <a:t>Learning Collaborative (2015-2016) with eight nutrition programs – CA, CT, MN, NC, OH, TX, VA and WA</a:t>
            </a:r>
          </a:p>
          <a:p>
            <a:pPr>
              <a:buFont typeface="Arial" panose="020B0604020202020204" pitchFamily="34" charset="0"/>
              <a:buChar char="•"/>
            </a:pPr>
            <a:r>
              <a:rPr lang="en-US" sz="12800" dirty="0"/>
              <a:t>Provide targeted webinars and in-person training meetings</a:t>
            </a:r>
          </a:p>
          <a:p>
            <a:pPr>
              <a:buFont typeface="Arial" panose="020B0604020202020204" pitchFamily="34" charset="0"/>
              <a:buChar char="•"/>
            </a:pPr>
            <a:r>
              <a:rPr lang="en-US" sz="12800" dirty="0"/>
              <a:t>Offer monthly Technical Assistance calls</a:t>
            </a:r>
          </a:p>
          <a:p>
            <a:pPr>
              <a:buFont typeface="Arial" panose="020B0604020202020204" pitchFamily="34" charset="0"/>
              <a:buChar char="•"/>
            </a:pPr>
            <a:r>
              <a:rPr lang="en-US" sz="12800" dirty="0"/>
              <a:t>Ongoing development of a glossary of healthcare terms, acronyms, terms and definitions</a:t>
            </a:r>
          </a:p>
          <a:p>
            <a:pPr>
              <a:buFont typeface="Arial" panose="020B0604020202020204" pitchFamily="34" charset="0"/>
              <a:buChar char="•"/>
            </a:pPr>
            <a:r>
              <a:rPr lang="en-US" sz="12800" dirty="0" smtClean="0"/>
              <a:t>Duration </a:t>
            </a:r>
            <a:r>
              <a:rPr lang="en-US" sz="12800" dirty="0"/>
              <a:t>– one year</a:t>
            </a:r>
          </a:p>
          <a:p>
            <a:pPr>
              <a:buFont typeface="Arial" panose="020B0604020202020204" pitchFamily="34" charset="0"/>
              <a:buChar char="•"/>
            </a:pPr>
            <a:r>
              <a:rPr lang="en-US" sz="12800" dirty="0"/>
              <a:t>Two </a:t>
            </a:r>
            <a:r>
              <a:rPr lang="en-US" sz="12800" dirty="0" smtClean="0"/>
              <a:t>additional </a:t>
            </a:r>
            <a:r>
              <a:rPr lang="en-US" sz="12800" dirty="0"/>
              <a:t>learning </a:t>
            </a:r>
            <a:r>
              <a:rPr lang="en-US" sz="12800" dirty="0" err="1"/>
              <a:t>collaboratives</a:t>
            </a:r>
            <a:r>
              <a:rPr lang="en-US" sz="12800" dirty="0"/>
              <a:t> to be selected (2016 &amp; 2017</a:t>
            </a:r>
            <a:r>
              <a:rPr lang="en-US" sz="12800" dirty="0" smtClean="0"/>
              <a:t>)</a:t>
            </a:r>
            <a:endParaRPr lang="en-US" sz="4000" b="1" dirty="0" smtClean="0"/>
          </a:p>
          <a:p>
            <a:pPr marL="0" indent="0">
              <a:buNone/>
            </a:pPr>
            <a:endParaRPr lang="en-US" sz="4000" b="1" dirty="0" smtClean="0"/>
          </a:p>
          <a:p>
            <a:pPr marL="0" indent="0">
              <a:buNone/>
            </a:pPr>
            <a:r>
              <a:rPr lang="en-US" sz="4000" b="1" dirty="0" smtClean="0"/>
              <a:t> </a:t>
            </a:r>
            <a:endParaRPr lang="en-US" sz="4000" b="1" dirty="0"/>
          </a:p>
        </p:txBody>
      </p:sp>
      <p:sp>
        <p:nvSpPr>
          <p:cNvPr id="4" name="Title 1"/>
          <p:cNvSpPr>
            <a:spLocks noGrp="1"/>
          </p:cNvSpPr>
          <p:nvPr>
            <p:ph type="title"/>
          </p:nvPr>
        </p:nvSpPr>
        <p:spPr>
          <a:xfrm>
            <a:off x="747155" y="324939"/>
            <a:ext cx="10515600" cy="818061"/>
          </a:xfrm>
        </p:spPr>
        <p:txBody>
          <a:bodyPr/>
          <a:lstStyle/>
          <a:p>
            <a:r>
              <a:rPr lang="en-US" dirty="0" smtClean="0">
                <a:effectLst>
                  <a:outerShdw blurRad="38100" dist="38100" dir="2700000" algn="tl">
                    <a:srgbClr val="000000">
                      <a:alpha val="43137"/>
                    </a:srgbClr>
                  </a:outerShdw>
                </a:effectLst>
              </a:rPr>
              <a:t>Learning from Others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3738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892" y="239636"/>
            <a:ext cx="10515600" cy="1325562"/>
          </a:xfrm>
        </p:spPr>
        <p:txBody>
          <a:bodyPr/>
          <a:lstStyle/>
          <a:p>
            <a:r>
              <a:rPr lang="en-US" dirty="0">
                <a:effectLst>
                  <a:outerShdw blurRad="38100" dist="38100" dir="2700000" algn="tl">
                    <a:srgbClr val="000000">
                      <a:alpha val="43137"/>
                    </a:srgbClr>
                  </a:outerShdw>
                </a:effectLst>
              </a:rPr>
              <a:t>Learning </a:t>
            </a:r>
            <a:r>
              <a:rPr lang="en-US" dirty="0" smtClean="0">
                <a:effectLst>
                  <a:outerShdw blurRad="38100" dist="38100" dir="2700000" algn="tl">
                    <a:srgbClr val="000000">
                      <a:alpha val="43137"/>
                    </a:srgbClr>
                  </a:outerShdw>
                </a:effectLst>
              </a:rPr>
              <a:t>Collaborative 2015-2016</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5127" y="1455778"/>
            <a:ext cx="10515600" cy="4139292"/>
          </a:xfrm>
        </p:spPr>
        <p:txBody>
          <a:bodyPr>
            <a:noAutofit/>
          </a:bodyPr>
          <a:lstStyle/>
          <a:p>
            <a:pPr marL="0" indent="0">
              <a:buNone/>
            </a:pPr>
            <a:r>
              <a:rPr lang="en-US" sz="3200" b="1" dirty="0" smtClean="0"/>
              <a:t>Deliverables for the eight programs: </a:t>
            </a:r>
            <a:endParaRPr lang="en-US" sz="3200" b="1" dirty="0"/>
          </a:p>
          <a:p>
            <a:pPr>
              <a:buFont typeface="Arial" panose="020B0604020202020204" pitchFamily="34" charset="0"/>
              <a:buChar char="•"/>
            </a:pPr>
            <a:r>
              <a:rPr lang="en-US" sz="3200" dirty="0" smtClean="0"/>
              <a:t>To develop a Business Plan</a:t>
            </a:r>
            <a:br>
              <a:rPr lang="en-US" sz="3200" dirty="0" smtClean="0"/>
            </a:br>
            <a:endParaRPr lang="en-US" sz="3200" dirty="0" smtClean="0"/>
          </a:p>
          <a:p>
            <a:pPr>
              <a:buFont typeface="Arial" panose="020B0604020202020204" pitchFamily="34" charset="0"/>
              <a:buChar char="•"/>
            </a:pPr>
            <a:r>
              <a:rPr lang="en-US" sz="3200" dirty="0" smtClean="0"/>
              <a:t>To meet with decision makers of targeted healthcare entities – Community hospital, Hospital system, MCO, ACO etc. </a:t>
            </a:r>
            <a:br>
              <a:rPr lang="en-US" sz="3200" dirty="0" smtClean="0"/>
            </a:br>
            <a:endParaRPr lang="en-US" sz="3200" dirty="0" smtClean="0"/>
          </a:p>
          <a:p>
            <a:pPr>
              <a:buFont typeface="Arial" panose="020B0604020202020204" pitchFamily="34" charset="0"/>
              <a:buChar char="•"/>
            </a:pPr>
            <a:r>
              <a:rPr lang="en-US" sz="3200" dirty="0" smtClean="0"/>
              <a:t>To contract with or develop a formal partnership with at least one healthcare entity</a:t>
            </a:r>
            <a:endParaRPr lang="en-US" sz="3200" dirty="0"/>
          </a:p>
        </p:txBody>
      </p:sp>
    </p:spTree>
    <p:extLst>
      <p:ext uri="{BB962C8B-B14F-4D97-AF65-F5344CB8AC3E}">
        <p14:creationId xmlns:p14="http://schemas.microsoft.com/office/powerpoint/2010/main" val="394105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Learning Collaborative 2015-2016</a:t>
            </a:r>
          </a:p>
        </p:txBody>
      </p:sp>
      <p:sp>
        <p:nvSpPr>
          <p:cNvPr id="3" name="Content Placeholder 2"/>
          <p:cNvSpPr>
            <a:spLocks noGrp="1"/>
          </p:cNvSpPr>
          <p:nvPr>
            <p:ph idx="1"/>
          </p:nvPr>
        </p:nvSpPr>
        <p:spPr>
          <a:xfrm>
            <a:off x="845127" y="1671145"/>
            <a:ext cx="10515600" cy="4351337"/>
          </a:xfrm>
        </p:spPr>
        <p:txBody>
          <a:bodyPr/>
          <a:lstStyle/>
          <a:p>
            <a:pPr marL="0" lvl="0" indent="0">
              <a:buNone/>
            </a:pPr>
            <a:r>
              <a:rPr lang="en-US" sz="3200" b="1" dirty="0">
                <a:solidFill>
                  <a:prstClr val="black"/>
                </a:solidFill>
              </a:rPr>
              <a:t>Next two Learning </a:t>
            </a:r>
            <a:r>
              <a:rPr lang="en-US" sz="3200" b="1" dirty="0" err="1" smtClean="0">
                <a:solidFill>
                  <a:prstClr val="black"/>
                </a:solidFill>
              </a:rPr>
              <a:t>Collaboratives</a:t>
            </a:r>
            <a:endParaRPr lang="en-US" sz="3200" b="1" dirty="0">
              <a:solidFill>
                <a:prstClr val="black"/>
              </a:solidFill>
            </a:endParaRPr>
          </a:p>
          <a:p>
            <a:pPr lvl="0">
              <a:buFont typeface="Arial" panose="020B0604020202020204" pitchFamily="34" charset="0"/>
              <a:buChar char="•"/>
            </a:pPr>
            <a:r>
              <a:rPr lang="en-US" sz="3200" dirty="0">
                <a:solidFill>
                  <a:prstClr val="black"/>
                </a:solidFill>
              </a:rPr>
              <a:t>Incorporate lessons learned from first </a:t>
            </a:r>
            <a:r>
              <a:rPr lang="en-US" sz="3200" dirty="0" smtClean="0">
                <a:solidFill>
                  <a:prstClr val="black"/>
                </a:solidFill>
              </a:rPr>
              <a:t>one</a:t>
            </a:r>
            <a:br>
              <a:rPr lang="en-US" sz="3200" dirty="0" smtClean="0">
                <a:solidFill>
                  <a:prstClr val="black"/>
                </a:solidFill>
              </a:rPr>
            </a:br>
            <a:endParaRPr lang="en-US" sz="3200" dirty="0">
              <a:solidFill>
                <a:prstClr val="black"/>
              </a:solidFill>
            </a:endParaRPr>
          </a:p>
          <a:p>
            <a:pPr lvl="0">
              <a:buFont typeface="Arial" panose="020B0604020202020204" pitchFamily="34" charset="0"/>
              <a:buChar char="•"/>
            </a:pPr>
            <a:r>
              <a:rPr lang="en-US" sz="3200" dirty="0">
                <a:solidFill>
                  <a:prstClr val="black"/>
                </a:solidFill>
              </a:rPr>
              <a:t>Use first eight programs as </a:t>
            </a:r>
            <a:r>
              <a:rPr lang="en-US" sz="3200" dirty="0" smtClean="0">
                <a:solidFill>
                  <a:prstClr val="black"/>
                </a:solidFill>
              </a:rPr>
              <a:t>mentors/coaches for </a:t>
            </a:r>
            <a:r>
              <a:rPr lang="en-US" sz="3200" dirty="0">
                <a:solidFill>
                  <a:prstClr val="black"/>
                </a:solidFill>
              </a:rPr>
              <a:t>second </a:t>
            </a:r>
            <a:r>
              <a:rPr lang="en-US" sz="3200" dirty="0" smtClean="0">
                <a:solidFill>
                  <a:prstClr val="black"/>
                </a:solidFill>
              </a:rPr>
              <a:t>group</a:t>
            </a:r>
            <a:br>
              <a:rPr lang="en-US" sz="3200" dirty="0" smtClean="0">
                <a:solidFill>
                  <a:prstClr val="black"/>
                </a:solidFill>
              </a:rPr>
            </a:br>
            <a:endParaRPr lang="en-US" sz="3200" dirty="0">
              <a:solidFill>
                <a:prstClr val="black"/>
              </a:solidFill>
            </a:endParaRPr>
          </a:p>
          <a:p>
            <a:pPr lvl="0">
              <a:buFont typeface="Arial" panose="020B0604020202020204" pitchFamily="34" charset="0"/>
              <a:buChar char="•"/>
            </a:pPr>
            <a:r>
              <a:rPr lang="en-US" sz="3200" dirty="0">
                <a:solidFill>
                  <a:prstClr val="black"/>
                </a:solidFill>
              </a:rPr>
              <a:t>Leverage the learnings to Aging Nutrition Network</a:t>
            </a:r>
          </a:p>
          <a:p>
            <a:pPr marL="0" indent="0">
              <a:buNone/>
            </a:pPr>
            <a:endParaRPr lang="en-US" dirty="0"/>
          </a:p>
        </p:txBody>
      </p:sp>
    </p:spTree>
    <p:extLst>
      <p:ext uri="{BB962C8B-B14F-4D97-AF65-F5344CB8AC3E}">
        <p14:creationId xmlns:p14="http://schemas.microsoft.com/office/powerpoint/2010/main" val="3254031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273425"/>
            <a:ext cx="11075465" cy="1205752"/>
          </a:xfrm>
        </p:spPr>
        <p:txBody>
          <a:bodyPr>
            <a:noAutofit/>
          </a:bodyPr>
          <a:lstStyle/>
          <a:p>
            <a:pPr algn="ctr"/>
            <a:r>
              <a:rPr lang="en-US" dirty="0">
                <a:effectLst>
                  <a:outerShdw blurRad="38100" dist="38100" dir="2700000" algn="tl">
                    <a:srgbClr val="000000">
                      <a:alpha val="43137"/>
                    </a:srgbClr>
                  </a:outerShdw>
                </a:effectLst>
              </a:rPr>
              <a:t>Ultimate Vision - Nutrition Programs - Part of Care Coordination Plan</a:t>
            </a:r>
          </a:p>
        </p:txBody>
      </p:sp>
      <p:sp>
        <p:nvSpPr>
          <p:cNvPr id="3" name="Slide Number Placeholder 2"/>
          <p:cNvSpPr>
            <a:spLocks noGrp="1"/>
          </p:cNvSpPr>
          <p:nvPr>
            <p:ph type="sldNum" sz="quarter" idx="4294967295"/>
          </p:nvPr>
        </p:nvSpPr>
        <p:spPr>
          <a:xfrm>
            <a:off x="9448800" y="6356351"/>
            <a:ext cx="2743200" cy="365125"/>
          </a:xfrm>
          <a:prstGeom prst="rect">
            <a:avLst/>
          </a:prstGeom>
        </p:spPr>
        <p:txBody>
          <a:bodyPr/>
          <a:lstStyle/>
          <a:p>
            <a:fld id="{0923F4DE-51BD-431A-998E-0B942C9DDB88}" type="slidenum">
              <a:rPr lang="en-US" smtClean="0"/>
              <a:pPr/>
              <a:t>33</a:t>
            </a:fld>
            <a:endParaRPr lang="en-US" dirty="0"/>
          </a:p>
        </p:txBody>
      </p:sp>
      <p:pic>
        <p:nvPicPr>
          <p:cNvPr id="10" name="Picture 9"/>
          <p:cNvPicPr>
            <a:picLocks noGrp="1" noChangeAspect="1"/>
          </p:cNvPicPr>
          <p:nvPr/>
        </p:nvPicPr>
        <p:blipFill rotWithShape="1">
          <a:blip r:embed="rId3">
            <a:extLst>
              <a:ext uri="{28A0092B-C50C-407E-A947-70E740481C1C}">
                <a14:useLocalDpi xmlns:a14="http://schemas.microsoft.com/office/drawing/2010/main" val="0"/>
              </a:ext>
            </a:extLst>
          </a:blip>
          <a:srcRect l="10186" t="1" r="10186" b="6349"/>
          <a:stretch/>
        </p:blipFill>
        <p:spPr>
          <a:xfrm>
            <a:off x="1627521" y="1505479"/>
            <a:ext cx="8404411" cy="4661141"/>
          </a:xfrm>
          <a:prstGeom prst="rect">
            <a:avLst/>
          </a:prstGeom>
          <a:noFill/>
          <a:ln>
            <a:noFill/>
          </a:ln>
        </p:spPr>
      </p:pic>
      <p:pic>
        <p:nvPicPr>
          <p:cNvPr id="5" name="Picture 4"/>
          <p:cNvPicPr>
            <a:picLocks noChangeAspect="1"/>
          </p:cNvPicPr>
          <p:nvPr/>
        </p:nvPicPr>
        <p:blipFill>
          <a:blip r:embed="rId4"/>
          <a:stretch>
            <a:fillRect/>
          </a:stretch>
        </p:blipFill>
        <p:spPr>
          <a:xfrm>
            <a:off x="5474825" y="2575221"/>
            <a:ext cx="2315146" cy="2706859"/>
          </a:xfrm>
          <a:prstGeom prst="rect">
            <a:avLst/>
          </a:prstGeom>
        </p:spPr>
      </p:pic>
      <p:sp>
        <p:nvSpPr>
          <p:cNvPr id="11" name="TextBox 10"/>
          <p:cNvSpPr txBox="1"/>
          <p:nvPr/>
        </p:nvSpPr>
        <p:spPr>
          <a:xfrm rot="843855">
            <a:off x="1872078" y="2188645"/>
            <a:ext cx="2252444" cy="2308324"/>
          </a:xfrm>
          <a:prstGeom prst="rect">
            <a:avLst/>
          </a:prstGeom>
          <a:noFill/>
        </p:spPr>
        <p:txBody>
          <a:bodyPr wrap="square" rtlCol="0">
            <a:spAutoFit/>
          </a:bodyPr>
          <a:lstStyle/>
          <a:p>
            <a:pPr algn="ctr"/>
            <a:r>
              <a:rPr lang="en-US" sz="2400" b="1" u="sng" dirty="0" smtClean="0">
                <a:latin typeface="Candara" panose="020E0502030303020204" pitchFamily="34" charset="0"/>
              </a:rPr>
              <a:t>HCB</a:t>
            </a:r>
            <a:r>
              <a:rPr lang="en-US" sz="2400" b="1" dirty="0" smtClean="0">
                <a:latin typeface="Candara" panose="020E0502030303020204" pitchFamily="34" charset="0"/>
              </a:rPr>
              <a:t>S</a:t>
            </a:r>
          </a:p>
          <a:p>
            <a:pPr algn="ctr"/>
            <a:r>
              <a:rPr lang="en-US" sz="2400" b="1" dirty="0" smtClean="0">
                <a:latin typeface="Candara" panose="020E0502030303020204" pitchFamily="34" charset="0"/>
              </a:rPr>
              <a:t>Meals</a:t>
            </a:r>
          </a:p>
          <a:p>
            <a:pPr algn="ctr"/>
            <a:r>
              <a:rPr lang="en-US" sz="2400" b="1" dirty="0" smtClean="0">
                <a:latin typeface="Candara" panose="020E0502030303020204" pitchFamily="34" charset="0"/>
              </a:rPr>
              <a:t>Nutrition Services</a:t>
            </a:r>
          </a:p>
          <a:p>
            <a:pPr algn="ctr"/>
            <a:r>
              <a:rPr lang="en-US" sz="2400" b="1" dirty="0" smtClean="0">
                <a:latin typeface="Candara" panose="020E0502030303020204" pitchFamily="34" charset="0"/>
              </a:rPr>
              <a:t>Evidence-Based Programs</a:t>
            </a:r>
            <a:endParaRPr lang="en-US" sz="2400" b="1" dirty="0">
              <a:latin typeface="Candara" panose="020E0502030303020204" pitchFamily="34" charset="0"/>
            </a:endParaRPr>
          </a:p>
        </p:txBody>
      </p:sp>
    </p:spTree>
    <p:extLst>
      <p:ext uri="{BB962C8B-B14F-4D97-AF65-F5344CB8AC3E}">
        <p14:creationId xmlns:p14="http://schemas.microsoft.com/office/powerpoint/2010/main" val="3732922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Final Words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5127" y="1671145"/>
            <a:ext cx="10515600" cy="4351337"/>
          </a:xfrm>
        </p:spPr>
        <p:txBody>
          <a:bodyPr/>
          <a:lstStyle/>
          <a:p>
            <a:pPr>
              <a:buFont typeface="Arial" panose="020B0604020202020204" pitchFamily="34" charset="0"/>
              <a:buChar char="•"/>
            </a:pPr>
            <a:r>
              <a:rPr lang="en-US" sz="3200" dirty="0"/>
              <a:t>Know Your Market</a:t>
            </a:r>
          </a:p>
          <a:p>
            <a:pPr>
              <a:buFont typeface="Arial" panose="020B0604020202020204" pitchFamily="34" charset="0"/>
              <a:buChar char="•"/>
            </a:pPr>
            <a:r>
              <a:rPr lang="en-US" sz="3200" dirty="0"/>
              <a:t>Know Your Competition</a:t>
            </a:r>
          </a:p>
          <a:p>
            <a:pPr>
              <a:buFont typeface="Arial" panose="020B0604020202020204" pitchFamily="34" charset="0"/>
              <a:buChar char="•"/>
            </a:pPr>
            <a:r>
              <a:rPr lang="en-US" sz="3200" dirty="0"/>
              <a:t>Study Your </a:t>
            </a:r>
            <a:r>
              <a:rPr lang="en-US" sz="3200" dirty="0" smtClean="0"/>
              <a:t>Customer</a:t>
            </a:r>
          </a:p>
          <a:p>
            <a:pPr>
              <a:buFont typeface="Arial" panose="020B0604020202020204" pitchFamily="34" charset="0"/>
              <a:buChar char="•"/>
            </a:pPr>
            <a:r>
              <a:rPr lang="en-US" sz="3200" dirty="0" smtClean="0"/>
              <a:t>Learn the Language</a:t>
            </a:r>
            <a:endParaRPr lang="en-US" sz="3200" dirty="0"/>
          </a:p>
          <a:p>
            <a:pPr>
              <a:buFont typeface="Arial" panose="020B0604020202020204" pitchFamily="34" charset="0"/>
              <a:buChar char="•"/>
            </a:pPr>
            <a:r>
              <a:rPr lang="en-US" sz="3200" dirty="0"/>
              <a:t>Organize and Execute</a:t>
            </a:r>
          </a:p>
          <a:p>
            <a:endParaRPr lang="en-US" dirty="0"/>
          </a:p>
        </p:txBody>
      </p:sp>
    </p:spTree>
    <p:extLst>
      <p:ext uri="{BB962C8B-B14F-4D97-AF65-F5344CB8AC3E}">
        <p14:creationId xmlns:p14="http://schemas.microsoft.com/office/powerpoint/2010/main" val="2485652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We have to get it right!</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563" b="5875"/>
          <a:stretch/>
        </p:blipFill>
        <p:spPr>
          <a:xfrm>
            <a:off x="3574711" y="1959429"/>
            <a:ext cx="5364338" cy="3826516"/>
          </a:xfrm>
          <a:prstGeom prst="rect">
            <a:avLst/>
          </a:prstGeom>
        </p:spPr>
      </p:pic>
    </p:spTree>
    <p:extLst>
      <p:ext uri="{BB962C8B-B14F-4D97-AF65-F5344CB8AC3E}">
        <p14:creationId xmlns:p14="http://schemas.microsoft.com/office/powerpoint/2010/main" val="985018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377" y="259624"/>
            <a:ext cx="10515600" cy="1325562"/>
          </a:xfrm>
        </p:spPr>
        <p:txBody>
          <a:bodyPr>
            <a:normAutofit/>
          </a:bodyPr>
          <a:lstStyle/>
          <a:p>
            <a:r>
              <a:rPr lang="en-US" dirty="0" smtClean="0">
                <a:effectLst>
                  <a:outerShdw blurRad="38100" dist="38100" dir="2700000" algn="tl">
                    <a:srgbClr val="000000">
                      <a:alpha val="43137"/>
                    </a:srgbClr>
                  </a:outerShdw>
                </a:effectLst>
              </a:rPr>
              <a:t>Resources:  www.NutritionandAging.org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1019" y="1347107"/>
            <a:ext cx="10515600" cy="4691086"/>
          </a:xfrm>
        </p:spPr>
        <p:txBody>
          <a:bodyPr>
            <a:noAutofit/>
          </a:bodyPr>
          <a:lstStyle/>
          <a:p>
            <a:pPr marL="0" indent="0">
              <a:buNone/>
            </a:pPr>
            <a:r>
              <a:rPr lang="en-US" b="1" dirty="0"/>
              <a:t>Recorded NRCNA </a:t>
            </a:r>
            <a:r>
              <a:rPr lang="en-US" b="1" dirty="0" smtClean="0"/>
              <a:t>Webinars</a:t>
            </a:r>
          </a:p>
          <a:p>
            <a:pPr>
              <a:buFont typeface="Arial" panose="020B0604020202020204" pitchFamily="34" charset="0"/>
              <a:buChar char="•"/>
            </a:pPr>
            <a:r>
              <a:rPr lang="en-US" dirty="0" smtClean="0"/>
              <a:t>Positioning </a:t>
            </a:r>
            <a:r>
              <a:rPr lang="en-US" dirty="0"/>
              <a:t>Your HCBS Program in the Healthcare Market </a:t>
            </a:r>
            <a:r>
              <a:rPr lang="en-US" dirty="0" smtClean="0"/>
              <a:t>– 101 Webinar </a:t>
            </a:r>
            <a:r>
              <a:rPr lang="en-US" dirty="0"/>
              <a:t>Series</a:t>
            </a:r>
            <a:r>
              <a:rPr lang="en-US" b="1" i="1" dirty="0"/>
              <a:t>  </a:t>
            </a:r>
            <a:endParaRPr lang="en-US" b="1" dirty="0"/>
          </a:p>
          <a:p>
            <a:pPr lvl="1">
              <a:buFont typeface="Courier New" panose="02070309020205020404" pitchFamily="49" charset="0"/>
              <a:buChar char="o"/>
            </a:pPr>
            <a:r>
              <a:rPr lang="en-US" sz="2800" dirty="0" smtClean="0"/>
              <a:t> Part </a:t>
            </a:r>
            <a:r>
              <a:rPr lang="en-US" sz="2800" dirty="0"/>
              <a:t>1: Overview of Health Reform Initiatives - How this Affects </a:t>
            </a:r>
            <a:r>
              <a:rPr lang="en-US" sz="2800" dirty="0" smtClean="0"/>
              <a:t/>
            </a:r>
            <a:br>
              <a:rPr lang="en-US" sz="2800" dirty="0" smtClean="0"/>
            </a:br>
            <a:r>
              <a:rPr lang="en-US" sz="2800" dirty="0" smtClean="0"/>
              <a:t> Your </a:t>
            </a:r>
            <a:r>
              <a:rPr lang="en-US" sz="2800" dirty="0"/>
              <a:t>Organization and Terminology </a:t>
            </a:r>
            <a:r>
              <a:rPr lang="en-US" sz="2800" dirty="0" smtClean="0"/>
              <a:t>101</a:t>
            </a:r>
          </a:p>
          <a:p>
            <a:pPr lvl="1">
              <a:buFont typeface="Courier New" panose="02070309020205020404" pitchFamily="49" charset="0"/>
              <a:buChar char="o"/>
            </a:pPr>
            <a:r>
              <a:rPr lang="en-US" sz="2800" dirty="0" smtClean="0"/>
              <a:t> Part </a:t>
            </a:r>
            <a:r>
              <a:rPr lang="en-US" sz="2800" dirty="0"/>
              <a:t>2: Market Analysis - Determine Health Reform </a:t>
            </a:r>
            <a:r>
              <a:rPr lang="en-US" sz="2800" dirty="0" smtClean="0"/>
              <a:t>Initiatives </a:t>
            </a:r>
            <a:r>
              <a:rPr lang="en-US" sz="2800" dirty="0"/>
              <a:t>in </a:t>
            </a:r>
            <a:r>
              <a:rPr lang="en-US" sz="2800" dirty="0" smtClean="0"/>
              <a:t/>
            </a:r>
            <a:br>
              <a:rPr lang="en-US" sz="2800" dirty="0" smtClean="0"/>
            </a:br>
            <a:r>
              <a:rPr lang="en-US" sz="2800" dirty="0" smtClean="0"/>
              <a:t> Your </a:t>
            </a:r>
            <a:r>
              <a:rPr lang="en-US" sz="2800" dirty="0"/>
              <a:t>Market Area </a:t>
            </a:r>
            <a:endParaRPr lang="en-US" sz="2800" dirty="0" smtClean="0"/>
          </a:p>
          <a:p>
            <a:pPr lvl="1">
              <a:buFont typeface="Courier New" panose="02070309020205020404" pitchFamily="49" charset="0"/>
              <a:buChar char="o"/>
            </a:pPr>
            <a:r>
              <a:rPr lang="en-US" sz="2800" dirty="0" smtClean="0"/>
              <a:t> Part </a:t>
            </a:r>
            <a:r>
              <a:rPr lang="en-US" sz="2800" dirty="0"/>
              <a:t>3: Network Collaboration - </a:t>
            </a:r>
            <a:r>
              <a:rPr lang="en-US" sz="2800" dirty="0" smtClean="0"/>
              <a:t>The </a:t>
            </a:r>
            <a:r>
              <a:rPr lang="en-US" sz="2800" dirty="0"/>
              <a:t>Need for </a:t>
            </a:r>
            <a:r>
              <a:rPr lang="en-US" sz="2800" dirty="0" smtClean="0"/>
              <a:t>Collaboration</a:t>
            </a:r>
          </a:p>
          <a:p>
            <a:pPr lvl="1">
              <a:buFont typeface="Courier New" panose="02070309020205020404" pitchFamily="49" charset="0"/>
              <a:buChar char="o"/>
            </a:pPr>
            <a:r>
              <a:rPr lang="en-US" sz="2800" dirty="0" smtClean="0"/>
              <a:t> Part </a:t>
            </a:r>
            <a:r>
              <a:rPr lang="en-US" sz="2800" dirty="0"/>
              <a:t>4: Developing a Strategy and a Business Model for Your </a:t>
            </a:r>
            <a:r>
              <a:rPr lang="en-US" sz="2800" dirty="0" smtClean="0"/>
              <a:t/>
            </a:r>
            <a:br>
              <a:rPr lang="en-US" sz="2800" dirty="0" smtClean="0"/>
            </a:br>
            <a:r>
              <a:rPr lang="en-US" sz="2800" dirty="0" smtClean="0"/>
              <a:t> Organization</a:t>
            </a:r>
          </a:p>
          <a:p>
            <a:pPr lvl="1">
              <a:buFont typeface="Courier New" panose="02070309020205020404" pitchFamily="49" charset="0"/>
              <a:buChar char="o"/>
            </a:pPr>
            <a:r>
              <a:rPr lang="en-US" sz="2800" dirty="0" smtClean="0"/>
              <a:t> Part </a:t>
            </a:r>
            <a:r>
              <a:rPr lang="en-US" sz="2800" dirty="0"/>
              <a:t>5</a:t>
            </a:r>
            <a:r>
              <a:rPr lang="en-US" sz="2800" b="1" dirty="0" smtClean="0"/>
              <a:t>: </a:t>
            </a:r>
            <a:r>
              <a:rPr lang="en-US" sz="2800" dirty="0"/>
              <a:t>An Assessment of the Capacity of Your HCBS Organization</a:t>
            </a:r>
          </a:p>
        </p:txBody>
      </p:sp>
    </p:spTree>
    <p:extLst>
      <p:ext uri="{BB962C8B-B14F-4D97-AF65-F5344CB8AC3E}">
        <p14:creationId xmlns:p14="http://schemas.microsoft.com/office/powerpoint/2010/main" val="3188092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357596"/>
            <a:ext cx="10515600" cy="1325562"/>
          </a:xfrm>
        </p:spPr>
        <p:txBody>
          <a:bodyPr/>
          <a:lstStyle/>
          <a:p>
            <a:r>
              <a:rPr lang="en-US" dirty="0" smtClean="0">
                <a:effectLst>
                  <a:outerShdw blurRad="38100" dist="38100" dir="2700000" algn="tl">
                    <a:srgbClr val="000000">
                      <a:alpha val="43137"/>
                    </a:srgbClr>
                  </a:outerShdw>
                </a:effectLst>
              </a:rPr>
              <a:t>More Resources: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53143" y="1502230"/>
            <a:ext cx="10707584" cy="4677908"/>
          </a:xfrm>
        </p:spPr>
        <p:txBody>
          <a:bodyPr>
            <a:noAutofit/>
          </a:bodyPr>
          <a:lstStyle/>
          <a:p>
            <a:pPr marL="0" indent="0">
              <a:buNone/>
            </a:pPr>
            <a:r>
              <a:rPr lang="en-US" b="1" dirty="0"/>
              <a:t>Recorded NRCNA </a:t>
            </a:r>
            <a:r>
              <a:rPr lang="en-US" b="1" dirty="0" smtClean="0"/>
              <a:t>Webinars </a:t>
            </a:r>
            <a:r>
              <a:rPr lang="en-US" dirty="0" smtClean="0"/>
              <a:t>(continued)</a:t>
            </a:r>
          </a:p>
          <a:p>
            <a:pPr>
              <a:spcBef>
                <a:spcPts val="600"/>
              </a:spcBef>
              <a:buFont typeface="Arial" panose="020B0604020202020204" pitchFamily="34" charset="0"/>
              <a:buChar char="•"/>
            </a:pPr>
            <a:r>
              <a:rPr lang="en-US" dirty="0" smtClean="0"/>
              <a:t>HCBS Providers Use Quality Improvement to Demonstrate Impact</a:t>
            </a:r>
          </a:p>
          <a:p>
            <a:pPr>
              <a:spcBef>
                <a:spcPts val="600"/>
              </a:spcBef>
              <a:buFont typeface="Arial" panose="020B0604020202020204" pitchFamily="34" charset="0"/>
              <a:buChar char="•"/>
            </a:pPr>
            <a:r>
              <a:rPr lang="en-US" dirty="0" smtClean="0"/>
              <a:t>Pricing for Success: Ways to Think about Valuing your Interventions</a:t>
            </a:r>
          </a:p>
          <a:p>
            <a:pPr>
              <a:spcBef>
                <a:spcPts val="600"/>
              </a:spcBef>
              <a:buFont typeface="Arial" panose="020B0604020202020204" pitchFamily="34" charset="0"/>
              <a:buChar char="•"/>
            </a:pPr>
            <a:r>
              <a:rPr lang="en-US" dirty="0" smtClean="0"/>
              <a:t>Keeping Up with Health Care Organizations: Understanding the Value Proposition as Integrated Care Progresses</a:t>
            </a:r>
          </a:p>
          <a:p>
            <a:pPr>
              <a:spcBef>
                <a:spcPts val="600"/>
              </a:spcBef>
              <a:buFont typeface="Arial" panose="020B0604020202020204" pitchFamily="34" charset="0"/>
              <a:buChar char="•"/>
            </a:pPr>
            <a:r>
              <a:rPr lang="en-US" dirty="0" smtClean="0"/>
              <a:t>April 5, 2016  from 3:30 to 4:30 PM EDT</a:t>
            </a:r>
            <a:br>
              <a:rPr lang="en-US" dirty="0" smtClean="0"/>
            </a:br>
            <a:r>
              <a:rPr lang="en-US" dirty="0" smtClean="0"/>
              <a:t/>
            </a:r>
            <a:br>
              <a:rPr lang="en-US" dirty="0" smtClean="0"/>
            </a:br>
            <a:r>
              <a:rPr lang="en-US" dirty="0" smtClean="0"/>
              <a:t>- </a:t>
            </a:r>
            <a:r>
              <a:rPr lang="en-US" i="1" dirty="0" smtClean="0"/>
              <a:t>Understanding </a:t>
            </a:r>
            <a:r>
              <a:rPr lang="en-US" i="1" dirty="0"/>
              <a:t>the Variety of Perspectives Among </a:t>
            </a:r>
            <a:r>
              <a:rPr lang="en-US" i="1" dirty="0" smtClean="0"/>
              <a:t>Healthcare   </a:t>
            </a:r>
            <a:br>
              <a:rPr lang="en-US" i="1" dirty="0" smtClean="0"/>
            </a:br>
            <a:r>
              <a:rPr lang="en-US" i="1" dirty="0" smtClean="0"/>
              <a:t>  Organization </a:t>
            </a:r>
            <a:r>
              <a:rPr lang="en-US" i="1" dirty="0"/>
              <a:t>Decision Makers-How You Can Effectively Pitch to </a:t>
            </a:r>
            <a:r>
              <a:rPr lang="en-US" i="1" dirty="0" smtClean="0"/>
              <a:t>Them</a:t>
            </a:r>
          </a:p>
          <a:p>
            <a:pPr>
              <a:spcBef>
                <a:spcPts val="600"/>
              </a:spcBef>
              <a:buFont typeface="Arial" panose="020B0604020202020204" pitchFamily="34" charset="0"/>
              <a:buChar char="•"/>
            </a:pPr>
            <a:r>
              <a:rPr lang="en-US" sz="3200" i="1" dirty="0" smtClean="0"/>
              <a:t>To register: </a:t>
            </a:r>
            <a:r>
              <a:rPr lang="en-US" sz="2000" dirty="0" smtClean="0">
                <a:hlinkClick r:id="rId2"/>
              </a:rPr>
              <a:t>https://attendee.gotowebinar.com/register/6615738747875598595</a:t>
            </a:r>
            <a:r>
              <a:rPr lang="en-US" sz="3200" dirty="0" smtClean="0"/>
              <a:t/>
            </a:r>
            <a:br>
              <a:rPr lang="en-US" sz="3200" dirty="0" smtClean="0"/>
            </a:br>
            <a:endParaRPr lang="en-US" sz="3200" dirty="0"/>
          </a:p>
        </p:txBody>
      </p:sp>
    </p:spTree>
    <p:extLst>
      <p:ext uri="{BB962C8B-B14F-4D97-AF65-F5344CB8AC3E}">
        <p14:creationId xmlns:p14="http://schemas.microsoft.com/office/powerpoint/2010/main" val="1218982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9624"/>
            <a:ext cx="10515600" cy="1325562"/>
          </a:xfrm>
        </p:spPr>
        <p:txBody>
          <a:bodyPr/>
          <a:lstStyle/>
          <a:p>
            <a:r>
              <a:rPr lang="en-US" dirty="0" smtClean="0">
                <a:effectLst>
                  <a:outerShdw blurRad="38100" dist="38100" dir="2700000" algn="tl">
                    <a:srgbClr val="000000">
                      <a:alpha val="43137"/>
                    </a:srgbClr>
                  </a:outerShdw>
                </a:effectLst>
              </a:rPr>
              <a:t>Even More Resources</a:t>
            </a:r>
            <a:r>
              <a:rPr lang="en-US" dirty="0">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835572" y="1371600"/>
            <a:ext cx="10525155" cy="4808537"/>
          </a:xfrm>
        </p:spPr>
        <p:txBody>
          <a:bodyPr>
            <a:noAutofit/>
          </a:bodyPr>
          <a:lstStyle/>
          <a:p>
            <a:pPr marL="0" indent="0">
              <a:buNone/>
            </a:pPr>
            <a:r>
              <a:rPr lang="en-US" b="1" dirty="0"/>
              <a:t>More That a Meal Study</a:t>
            </a:r>
          </a:p>
          <a:p>
            <a:pPr marL="0" indent="0">
              <a:buNone/>
            </a:pPr>
            <a:r>
              <a:rPr lang="en-US" sz="2400" dirty="0">
                <a:hlinkClick r:id="rId2"/>
              </a:rPr>
              <a:t>http://</a:t>
            </a:r>
            <a:r>
              <a:rPr lang="en-US" sz="2400" dirty="0" smtClean="0">
                <a:hlinkClick r:id="rId2"/>
              </a:rPr>
              <a:t>www.mealsonwheelsamerica.org/theissue/facts-resources/more-than-a-meal</a:t>
            </a:r>
            <a:r>
              <a:rPr lang="en-US" sz="2400" dirty="0" smtClean="0"/>
              <a:t/>
            </a:r>
            <a:br>
              <a:rPr lang="en-US" sz="2400" dirty="0" smtClean="0"/>
            </a:br>
            <a:endParaRPr lang="en-US" sz="2400" dirty="0"/>
          </a:p>
          <a:p>
            <a:pPr marL="0" indent="0">
              <a:buNone/>
            </a:pPr>
            <a:r>
              <a:rPr lang="en-US" sz="2400" b="1" dirty="0" smtClean="0"/>
              <a:t>NASUAD </a:t>
            </a:r>
            <a:r>
              <a:rPr lang="en-US" sz="2400" b="1" dirty="0"/>
              <a:t>STATE Medicaid Integration Tracker</a:t>
            </a:r>
          </a:p>
          <a:p>
            <a:pPr marL="0" indent="0">
              <a:buNone/>
            </a:pPr>
            <a:r>
              <a:rPr lang="en-US" sz="2400" dirty="0">
                <a:solidFill>
                  <a:schemeClr val="accent1">
                    <a:lumMod val="60000"/>
                    <a:lumOff val="40000"/>
                  </a:schemeClr>
                </a:solidFill>
                <a:hlinkClick r:id="rId3"/>
              </a:rPr>
              <a:t>http://</a:t>
            </a:r>
            <a:r>
              <a:rPr lang="en-US" sz="2400" dirty="0" smtClean="0">
                <a:solidFill>
                  <a:schemeClr val="accent1">
                    <a:lumMod val="60000"/>
                    <a:lumOff val="40000"/>
                  </a:schemeClr>
                </a:solidFill>
                <a:hlinkClick r:id="rId3"/>
              </a:rPr>
              <a:t>www.nasuad.org/initiatives/tracking-state-activity/state-medicaid-integration-tracker</a:t>
            </a:r>
            <a:r>
              <a:rPr lang="en-US" sz="2400" dirty="0" smtClean="0">
                <a:solidFill>
                  <a:schemeClr val="accent1">
                    <a:lumMod val="60000"/>
                    <a:lumOff val="40000"/>
                  </a:schemeClr>
                </a:solidFill>
              </a:rPr>
              <a:t/>
            </a:r>
            <a:br>
              <a:rPr lang="en-US" sz="2400" dirty="0" smtClean="0">
                <a:solidFill>
                  <a:schemeClr val="accent1">
                    <a:lumMod val="60000"/>
                    <a:lumOff val="40000"/>
                  </a:schemeClr>
                </a:solidFill>
              </a:rPr>
            </a:br>
            <a:endParaRPr lang="en-US" sz="2400" dirty="0" smtClean="0">
              <a:solidFill>
                <a:schemeClr val="accent1">
                  <a:lumMod val="60000"/>
                  <a:lumOff val="40000"/>
                </a:schemeClr>
              </a:solidFill>
            </a:endParaRPr>
          </a:p>
          <a:p>
            <a:pPr marL="0" indent="0">
              <a:buNone/>
            </a:pPr>
            <a:r>
              <a:rPr lang="en-US" sz="2400" b="1" dirty="0" smtClean="0"/>
              <a:t>The </a:t>
            </a:r>
            <a:r>
              <a:rPr lang="en-US" sz="2400" b="1" dirty="0"/>
              <a:t>Growth of Managed Long-Term Services and Supports (</a:t>
            </a:r>
            <a:r>
              <a:rPr lang="en-US" sz="2400" b="1" dirty="0" smtClean="0"/>
              <a:t>MLTSS) Programs</a:t>
            </a:r>
            <a:r>
              <a:rPr lang="en-US" sz="2400" b="1" dirty="0"/>
              <a:t>:  (January 2012)</a:t>
            </a:r>
          </a:p>
          <a:p>
            <a:pPr marL="0" indent="0">
              <a:buNone/>
            </a:pPr>
            <a:r>
              <a:rPr lang="en-US" sz="2400" dirty="0">
                <a:hlinkClick r:id="rId4"/>
              </a:rPr>
              <a:t>http://</a:t>
            </a:r>
            <a:r>
              <a:rPr lang="en-US" sz="2400" dirty="0" smtClean="0">
                <a:hlinkClick r:id="rId4"/>
              </a:rPr>
              <a:t>www.medicaid.gov/medicaid-chip-program-information/by-topics/delivery-systems/downloads/mltssp_white_paper_combined.pdf</a:t>
            </a:r>
            <a:endParaRPr lang="en-US" sz="2400" dirty="0" smtClean="0"/>
          </a:p>
          <a:p>
            <a:pPr marL="0" indent="0">
              <a:buNone/>
            </a:pPr>
            <a:endParaRPr lang="en-US" dirty="0" smtClean="0"/>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3769523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4311" y="605565"/>
            <a:ext cx="8142655" cy="5747757"/>
          </a:xfrm>
        </p:spPr>
      </p:pic>
    </p:spTree>
    <p:extLst>
      <p:ext uri="{BB962C8B-B14F-4D97-AF65-F5344CB8AC3E}">
        <p14:creationId xmlns:p14="http://schemas.microsoft.com/office/powerpoint/2010/main" val="3935106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0" y="186146"/>
            <a:ext cx="10515600" cy="1325562"/>
          </a:xfrm>
        </p:spPr>
        <p:txBody>
          <a:bodyPr>
            <a:normAutofit/>
          </a:bodyPr>
          <a:lstStyle/>
          <a:p>
            <a:r>
              <a:rPr lang="en-US" sz="4800" dirty="0">
                <a:effectLst>
                  <a:outerShdw blurRad="38100" dist="38100" dir="2700000" algn="tl">
                    <a:srgbClr val="000000">
                      <a:alpha val="43137"/>
                    </a:srgbClr>
                  </a:outerShdw>
                </a:effectLst>
              </a:rPr>
              <a:t>The Changing Healthcare Market</a:t>
            </a:r>
          </a:p>
        </p:txBody>
      </p:sp>
      <p:sp>
        <p:nvSpPr>
          <p:cNvPr id="3" name="Content Placeholder 2"/>
          <p:cNvSpPr>
            <a:spLocks noGrp="1"/>
          </p:cNvSpPr>
          <p:nvPr>
            <p:ph idx="1"/>
          </p:nvPr>
        </p:nvSpPr>
        <p:spPr>
          <a:xfrm>
            <a:off x="699635" y="1403210"/>
            <a:ext cx="10515600" cy="4351337"/>
          </a:xfrm>
        </p:spPr>
        <p:txBody>
          <a:bodyPr/>
          <a:lstStyle/>
          <a:p>
            <a:pPr marL="109728" indent="0">
              <a:buNone/>
            </a:pPr>
            <a:r>
              <a:rPr lang="en-US" sz="4000" dirty="0" smtClean="0"/>
              <a:t>Patient </a:t>
            </a:r>
            <a:r>
              <a:rPr lang="en-US" sz="4000" dirty="0"/>
              <a:t>Protection and Affordable Care Act of 2010 </a:t>
            </a:r>
            <a:endParaRPr lang="en-US" sz="4000" dirty="0" smtClean="0"/>
          </a:p>
          <a:p>
            <a:pPr>
              <a:buFont typeface="Arial" panose="020B0604020202020204" pitchFamily="34" charset="0"/>
              <a:buChar char="•"/>
            </a:pPr>
            <a:r>
              <a:rPr lang="en-US" sz="4000" dirty="0" smtClean="0"/>
              <a:t>Triple Aim</a:t>
            </a:r>
          </a:p>
          <a:p>
            <a:pPr lvl="1">
              <a:buFont typeface="Courier New" panose="02070309020205020404" pitchFamily="49" charset="0"/>
              <a:buChar char="o"/>
            </a:pPr>
            <a:r>
              <a:rPr lang="en-US" sz="4000" dirty="0" smtClean="0"/>
              <a:t> Better care</a:t>
            </a:r>
          </a:p>
          <a:p>
            <a:pPr lvl="1">
              <a:buFont typeface="Courier New" panose="02070309020205020404" pitchFamily="49" charset="0"/>
              <a:buChar char="o"/>
            </a:pPr>
            <a:r>
              <a:rPr lang="en-US" sz="4000" dirty="0" smtClean="0"/>
              <a:t> Healthier people</a:t>
            </a:r>
          </a:p>
          <a:p>
            <a:pPr lvl="1">
              <a:buFont typeface="Courier New" panose="02070309020205020404" pitchFamily="49" charset="0"/>
              <a:buChar char="o"/>
            </a:pPr>
            <a:r>
              <a:rPr lang="en-US" sz="4000" dirty="0" smtClean="0"/>
              <a:t> Smarter spending  </a:t>
            </a:r>
            <a:endParaRPr lang="en-US" sz="4000" dirty="0"/>
          </a:p>
          <a:p>
            <a:pPr marL="109728" indent="0">
              <a:buNone/>
            </a:pPr>
            <a:endParaRPr lang="en-US" dirty="0"/>
          </a:p>
        </p:txBody>
      </p:sp>
    </p:spTree>
    <p:extLst>
      <p:ext uri="{BB962C8B-B14F-4D97-AF65-F5344CB8AC3E}">
        <p14:creationId xmlns:p14="http://schemas.microsoft.com/office/powerpoint/2010/main" val="632669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Contact Info</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3200" dirty="0" smtClean="0"/>
              <a:t>Magda Hageman-</a:t>
            </a:r>
            <a:r>
              <a:rPr lang="en-US" sz="3200" dirty="0" err="1" smtClean="0"/>
              <a:t>Apol</a:t>
            </a:r>
            <a:endParaRPr lang="en-US" sz="3200" dirty="0" smtClean="0"/>
          </a:p>
          <a:p>
            <a:pPr marL="0" indent="0">
              <a:buNone/>
            </a:pPr>
            <a:r>
              <a:rPr lang="en-US" sz="3200" dirty="0" smtClean="0">
                <a:hlinkClick r:id="rId2"/>
              </a:rPr>
              <a:t>magda@mealsonwheelsamerica.org</a:t>
            </a:r>
            <a:endParaRPr lang="en-US" sz="3200" dirty="0" smtClean="0"/>
          </a:p>
          <a:p>
            <a:pPr marL="0" indent="0">
              <a:buNone/>
            </a:pPr>
            <a:endParaRPr lang="en-US" sz="3200" dirty="0"/>
          </a:p>
          <a:p>
            <a:pPr marL="0" indent="0">
              <a:buNone/>
            </a:pPr>
            <a:r>
              <a:rPr lang="en-US" sz="3200" dirty="0" smtClean="0"/>
              <a:t>Linda Netterville</a:t>
            </a:r>
          </a:p>
          <a:p>
            <a:pPr marL="0" indent="0">
              <a:buNone/>
            </a:pPr>
            <a:r>
              <a:rPr lang="en-US" sz="3200" dirty="0" smtClean="0">
                <a:hlinkClick r:id="rId3"/>
              </a:rPr>
              <a:t>linda@mealsonwheelsamerica.org</a:t>
            </a:r>
            <a:endParaRPr lang="en-US" sz="3200" dirty="0" smtClean="0"/>
          </a:p>
          <a:p>
            <a:pPr marL="0" indent="0">
              <a:buNone/>
            </a:pPr>
            <a:endParaRPr lang="en-US" dirty="0"/>
          </a:p>
        </p:txBody>
      </p:sp>
    </p:spTree>
    <p:extLst>
      <p:ext uri="{BB962C8B-B14F-4D97-AF65-F5344CB8AC3E}">
        <p14:creationId xmlns:p14="http://schemas.microsoft.com/office/powerpoint/2010/main" val="285119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05" y="267789"/>
            <a:ext cx="10515600" cy="1325562"/>
          </a:xfrm>
        </p:spPr>
        <p:txBody>
          <a:bodyPr>
            <a:normAutofit/>
          </a:bodyPr>
          <a:lstStyle/>
          <a:p>
            <a:r>
              <a:rPr lang="en-US" sz="4800" dirty="0">
                <a:effectLst>
                  <a:outerShdw blurRad="38100" dist="38100" dir="2700000" algn="tl">
                    <a:srgbClr val="000000">
                      <a:alpha val="43137"/>
                    </a:srgbClr>
                  </a:outerShdw>
                </a:effectLst>
              </a:rPr>
              <a:t>The Changing Healthcare Market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566651"/>
              </p:ext>
            </p:extLst>
          </p:nvPr>
        </p:nvGraphicFramePr>
        <p:xfrm>
          <a:off x="134257" y="169132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53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98" y="186146"/>
            <a:ext cx="10515600" cy="1325562"/>
          </a:xfrm>
        </p:spPr>
        <p:txBody>
          <a:bodyPr>
            <a:normAutofit/>
          </a:bodyPr>
          <a:lstStyle/>
          <a:p>
            <a:r>
              <a:rPr lang="en-US" sz="4800" dirty="0" smtClean="0">
                <a:effectLst>
                  <a:outerShdw blurRad="38100" dist="38100" dir="2700000" algn="tl">
                    <a:srgbClr val="000000">
                      <a:alpha val="43137"/>
                    </a:srgbClr>
                  </a:outerShdw>
                </a:effectLst>
              </a:rPr>
              <a:t>The Changing Healthcare Market</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93983" y="1316542"/>
            <a:ext cx="10515600" cy="4351337"/>
          </a:xfrm>
        </p:spPr>
        <p:txBody>
          <a:bodyPr>
            <a:normAutofit/>
          </a:bodyPr>
          <a:lstStyle/>
          <a:p>
            <a:pPr>
              <a:buFont typeface="Arial" panose="020B0604020202020204" pitchFamily="34" charset="0"/>
              <a:buChar char="•"/>
            </a:pPr>
            <a:r>
              <a:rPr lang="en-US" sz="3600" dirty="0">
                <a:solidFill>
                  <a:srgbClr val="333333"/>
                </a:solidFill>
              </a:rPr>
              <a:t>Managed </a:t>
            </a:r>
            <a:r>
              <a:rPr lang="en-US" sz="3600" dirty="0" smtClean="0">
                <a:solidFill>
                  <a:srgbClr val="333333"/>
                </a:solidFill>
              </a:rPr>
              <a:t>Care (MCO) </a:t>
            </a:r>
            <a:r>
              <a:rPr lang="en-US" sz="3600" dirty="0">
                <a:solidFill>
                  <a:srgbClr val="333333"/>
                </a:solidFill>
              </a:rPr>
              <a:t>has completely commercialized the delivery of Medicaid </a:t>
            </a:r>
            <a:r>
              <a:rPr lang="en-US" sz="3600" dirty="0" smtClean="0">
                <a:solidFill>
                  <a:srgbClr val="333333"/>
                </a:solidFill>
              </a:rPr>
              <a:t>services</a:t>
            </a:r>
          </a:p>
          <a:p>
            <a:pPr lvl="1">
              <a:buFont typeface="Courier New" panose="02070309020205020404" pitchFamily="49" charset="0"/>
              <a:buChar char="o"/>
            </a:pPr>
            <a:r>
              <a:rPr lang="en-US" sz="3200" dirty="0" smtClean="0">
                <a:solidFill>
                  <a:srgbClr val="333333"/>
                </a:solidFill>
              </a:rPr>
              <a:t> HCBS</a:t>
            </a:r>
            <a:endParaRPr lang="en-US" sz="3200" dirty="0">
              <a:solidFill>
                <a:srgbClr val="333333"/>
              </a:solidFill>
            </a:endParaRPr>
          </a:p>
          <a:p>
            <a:pPr lvl="1">
              <a:buFont typeface="Courier New" panose="02070309020205020404" pitchFamily="49" charset="0"/>
              <a:buChar char="o"/>
            </a:pPr>
            <a:r>
              <a:rPr lang="en-US" sz="3600" dirty="0" smtClean="0">
                <a:solidFill>
                  <a:srgbClr val="333333"/>
                </a:solidFill>
              </a:rPr>
              <a:t> Long-Term </a:t>
            </a:r>
            <a:r>
              <a:rPr lang="en-US" sz="3600" dirty="0">
                <a:solidFill>
                  <a:srgbClr val="333333"/>
                </a:solidFill>
              </a:rPr>
              <a:t>Services and </a:t>
            </a:r>
            <a:r>
              <a:rPr lang="en-US" sz="3600" dirty="0" smtClean="0">
                <a:solidFill>
                  <a:srgbClr val="333333"/>
                </a:solidFill>
              </a:rPr>
              <a:t>Supports</a:t>
            </a:r>
          </a:p>
          <a:p>
            <a:pPr>
              <a:buFont typeface="Arial" panose="020B0604020202020204" pitchFamily="34" charset="0"/>
              <a:buChar char="•"/>
            </a:pPr>
            <a:r>
              <a:rPr lang="en-US" sz="3600" dirty="0" smtClean="0"/>
              <a:t>Accountable Care Organizations (ACOs)</a:t>
            </a:r>
          </a:p>
          <a:p>
            <a:pPr>
              <a:buFont typeface="Arial" panose="020B0604020202020204" pitchFamily="34" charset="0"/>
              <a:buChar char="•"/>
            </a:pPr>
            <a:r>
              <a:rPr lang="en-US" sz="3600" dirty="0" smtClean="0"/>
              <a:t>Hospital/SNF payment reforms</a:t>
            </a:r>
          </a:p>
          <a:p>
            <a:pPr>
              <a:buFont typeface="Arial" panose="020B0604020202020204" pitchFamily="34" charset="0"/>
              <a:buChar char="•"/>
            </a:pPr>
            <a:r>
              <a:rPr lang="en-US" sz="3600" dirty="0" smtClean="0"/>
              <a:t>Bundled Payment Initiatives </a:t>
            </a:r>
            <a:endParaRPr lang="en-US" sz="3600" dirty="0"/>
          </a:p>
        </p:txBody>
      </p:sp>
    </p:spTree>
    <p:extLst>
      <p:ext uri="{BB962C8B-B14F-4D97-AF65-F5344CB8AC3E}">
        <p14:creationId xmlns:p14="http://schemas.microsoft.com/office/powerpoint/2010/main" val="3113671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9" y="210638"/>
            <a:ext cx="10515600" cy="1325562"/>
          </a:xfrm>
        </p:spPr>
        <p:txBody>
          <a:bodyPr>
            <a:normAutofit/>
          </a:bodyPr>
          <a:lstStyle/>
          <a:p>
            <a:r>
              <a:rPr lang="en-US" sz="4800" dirty="0" smtClean="0">
                <a:effectLst>
                  <a:outerShdw blurRad="38100" dist="38100" dir="2700000" algn="tl">
                    <a:srgbClr val="000000">
                      <a:alpha val="43137"/>
                    </a:srgbClr>
                  </a:outerShdw>
                </a:effectLst>
              </a:rPr>
              <a:t>States with MLTSS - 2015</a:t>
            </a:r>
            <a:endParaRPr lang="en-US" sz="4800" dirty="0">
              <a:effectLst>
                <a:outerShdw blurRad="38100" dist="38100" dir="2700000" algn="tl">
                  <a:srgbClr val="000000">
                    <a:alpha val="43137"/>
                  </a:srgbClr>
                </a:outerShdw>
              </a:effectLst>
            </a:endParaRP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2329" y="1464989"/>
            <a:ext cx="6858000" cy="5242795"/>
          </a:xfrm>
        </p:spPr>
      </p:pic>
    </p:spTree>
    <p:extLst>
      <p:ext uri="{BB962C8B-B14F-4D97-AF65-F5344CB8AC3E}">
        <p14:creationId xmlns:p14="http://schemas.microsoft.com/office/powerpoint/2010/main" val="2897058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The Changing Healthcare Market</a:t>
            </a:r>
          </a:p>
        </p:txBody>
      </p:sp>
      <p:sp>
        <p:nvSpPr>
          <p:cNvPr id="3" name="Content Placeholder 2"/>
          <p:cNvSpPr>
            <a:spLocks noGrp="1"/>
          </p:cNvSpPr>
          <p:nvPr>
            <p:ph idx="1"/>
          </p:nvPr>
        </p:nvSpPr>
        <p:spPr>
          <a:xfrm>
            <a:off x="845127" y="1510394"/>
            <a:ext cx="10515600" cy="4669744"/>
          </a:xfrm>
        </p:spPr>
        <p:txBody>
          <a:bodyPr>
            <a:normAutofit/>
          </a:bodyPr>
          <a:lstStyle/>
          <a:p>
            <a:pPr marL="681228" indent="-571500">
              <a:buFont typeface="Arial" panose="020B0604020202020204" pitchFamily="34" charset="0"/>
              <a:buChar char="•"/>
            </a:pPr>
            <a:r>
              <a:rPr lang="en-US" sz="3600" dirty="0" smtClean="0">
                <a:solidFill>
                  <a:srgbClr val="333333"/>
                </a:solidFill>
              </a:rPr>
              <a:t>Services must meet the needs:</a:t>
            </a:r>
          </a:p>
          <a:p>
            <a:pPr lvl="2">
              <a:buFont typeface="Courier New" panose="02070309020205020404" pitchFamily="49" charset="0"/>
              <a:buChar char="o"/>
            </a:pPr>
            <a:r>
              <a:rPr lang="en-US" sz="3200" dirty="0" smtClean="0">
                <a:solidFill>
                  <a:srgbClr val="333333"/>
                </a:solidFill>
              </a:rPr>
              <a:t> Customer </a:t>
            </a:r>
            <a:r>
              <a:rPr lang="en-US" sz="3200" dirty="0">
                <a:solidFill>
                  <a:srgbClr val="333333"/>
                </a:solidFill>
              </a:rPr>
              <a:t>– </a:t>
            </a:r>
            <a:r>
              <a:rPr lang="en-US" sz="3200" dirty="0" smtClean="0">
                <a:solidFill>
                  <a:srgbClr val="333333"/>
                </a:solidFill>
              </a:rPr>
              <a:t>Payer</a:t>
            </a:r>
          </a:p>
          <a:p>
            <a:pPr lvl="2">
              <a:buFont typeface="Courier New" panose="02070309020205020404" pitchFamily="49" charset="0"/>
              <a:buChar char="o"/>
            </a:pPr>
            <a:r>
              <a:rPr lang="en-US" sz="3200" dirty="0" smtClean="0">
                <a:solidFill>
                  <a:srgbClr val="333333"/>
                </a:solidFill>
              </a:rPr>
              <a:t> Consumer – Beneficiary (client or patient)</a:t>
            </a:r>
          </a:p>
          <a:p>
            <a:pPr marL="681228" indent="-571500">
              <a:buFont typeface="Arial" panose="020B0604020202020204" pitchFamily="34" charset="0"/>
              <a:buChar char="•"/>
            </a:pPr>
            <a:r>
              <a:rPr lang="en-US" sz="3600" dirty="0" smtClean="0">
                <a:solidFill>
                  <a:srgbClr val="333333"/>
                </a:solidFill>
              </a:rPr>
              <a:t>Focused on quality metrics and improved outcomes</a:t>
            </a:r>
          </a:p>
          <a:p>
            <a:pPr marL="681228" indent="-571500">
              <a:buFont typeface="Arial" panose="020B0604020202020204" pitchFamily="34" charset="0"/>
              <a:buChar char="•"/>
            </a:pPr>
            <a:r>
              <a:rPr lang="en-US" sz="3600" dirty="0" smtClean="0">
                <a:solidFill>
                  <a:srgbClr val="333333"/>
                </a:solidFill>
              </a:rPr>
              <a:t>Payers assume the risk</a:t>
            </a:r>
          </a:p>
          <a:p>
            <a:pPr marL="681228" indent="-571500">
              <a:buFont typeface="Arial" panose="020B0604020202020204" pitchFamily="34" charset="0"/>
              <a:buChar char="•"/>
            </a:pPr>
            <a:r>
              <a:rPr lang="en-US" sz="3600" dirty="0" smtClean="0">
                <a:solidFill>
                  <a:srgbClr val="333333"/>
                </a:solidFill>
              </a:rPr>
              <a:t>Want a clearly defined Return on Investment (ROI)</a:t>
            </a:r>
          </a:p>
          <a:p>
            <a:pPr marL="681228" indent="-571500">
              <a:buFont typeface="Arial" panose="020B0604020202020204" pitchFamily="34" charset="0"/>
              <a:buChar char="•"/>
            </a:pPr>
            <a:r>
              <a:rPr lang="en-US" sz="3600" dirty="0" smtClean="0">
                <a:solidFill>
                  <a:srgbClr val="333333"/>
                </a:solidFill>
              </a:rPr>
              <a:t>Opens </a:t>
            </a:r>
            <a:r>
              <a:rPr lang="en-US" sz="3600" dirty="0">
                <a:solidFill>
                  <a:srgbClr val="333333"/>
                </a:solidFill>
              </a:rPr>
              <a:t>the door to </a:t>
            </a:r>
            <a:r>
              <a:rPr lang="en-US" sz="3600" dirty="0" smtClean="0">
                <a:solidFill>
                  <a:srgbClr val="333333"/>
                </a:solidFill>
              </a:rPr>
              <a:t>for-profit </a:t>
            </a:r>
            <a:r>
              <a:rPr lang="en-US" sz="3600" dirty="0">
                <a:solidFill>
                  <a:srgbClr val="333333"/>
                </a:solidFill>
              </a:rPr>
              <a:t>entities</a:t>
            </a:r>
          </a:p>
          <a:p>
            <a:pPr marL="109728" indent="0">
              <a:buNone/>
            </a:pPr>
            <a:endParaRPr lang="en-US" dirty="0" smtClean="0">
              <a:solidFill>
                <a:srgbClr val="333333"/>
              </a:solidFill>
            </a:endParaRPr>
          </a:p>
          <a:p>
            <a:pPr marL="109728" indent="0">
              <a:buNone/>
            </a:pPr>
            <a:endParaRPr lang="en-US" dirty="0">
              <a:solidFill>
                <a:srgbClr val="333333"/>
              </a:solidFill>
            </a:endParaRPr>
          </a:p>
          <a:p>
            <a:pPr marL="109728" indent="0">
              <a:buNone/>
            </a:pPr>
            <a:endParaRPr lang="en-US" dirty="0" smtClean="0">
              <a:solidFill>
                <a:srgbClr val="333333"/>
              </a:solidFill>
            </a:endParaRPr>
          </a:p>
          <a:p>
            <a:endParaRPr lang="en-US" dirty="0">
              <a:solidFill>
                <a:srgbClr val="333333"/>
              </a:solidFill>
            </a:endParaRPr>
          </a:p>
          <a:p>
            <a:endParaRPr lang="en-US" dirty="0">
              <a:solidFill>
                <a:srgbClr val="333333"/>
              </a:solidFill>
            </a:endParaRPr>
          </a:p>
        </p:txBody>
      </p:sp>
    </p:spTree>
    <p:extLst>
      <p:ext uri="{BB962C8B-B14F-4D97-AF65-F5344CB8AC3E}">
        <p14:creationId xmlns:p14="http://schemas.microsoft.com/office/powerpoint/2010/main" val="981159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977" y="300445"/>
            <a:ext cx="10515600" cy="1325562"/>
          </a:xfrm>
        </p:spPr>
        <p:txBody>
          <a:bodyPr>
            <a:normAutofit/>
          </a:bodyPr>
          <a:lstStyle/>
          <a:p>
            <a:r>
              <a:rPr lang="en-US" sz="4800" dirty="0" smtClean="0">
                <a:effectLst>
                  <a:outerShdw blurRad="38100" dist="38100" dir="2700000" algn="tl">
                    <a:srgbClr val="000000">
                      <a:alpha val="43137"/>
                    </a:srgbClr>
                  </a:outerShdw>
                </a:effectLst>
              </a:rPr>
              <a:t>What the Healthcare Payer is Seeking</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5127" y="1396094"/>
            <a:ext cx="10515600" cy="5061856"/>
          </a:xfrm>
        </p:spPr>
        <p:txBody>
          <a:bodyPr>
            <a:normAutofit fontScale="92500" lnSpcReduction="20000"/>
          </a:bodyPr>
          <a:lstStyle/>
          <a:p>
            <a:pPr>
              <a:buFont typeface="Arial" panose="020B0604020202020204" pitchFamily="34" charset="0"/>
              <a:buChar char="•"/>
            </a:pPr>
            <a:r>
              <a:rPr lang="en-US" sz="3600" dirty="0"/>
              <a:t>Meet consumer needs</a:t>
            </a:r>
          </a:p>
          <a:p>
            <a:pPr lvl="1">
              <a:buFont typeface="Courier New" panose="02070309020205020404" pitchFamily="49" charset="0"/>
              <a:buChar char="o"/>
            </a:pPr>
            <a:r>
              <a:rPr lang="en-US" sz="3600" dirty="0" smtClean="0"/>
              <a:t> Choice </a:t>
            </a:r>
            <a:r>
              <a:rPr lang="en-US" sz="3600" dirty="0"/>
              <a:t>of meals, special or modified diets, </a:t>
            </a:r>
            <a:r>
              <a:rPr lang="en-US" sz="3600" dirty="0" smtClean="0"/>
              <a:t>flexibility in</a:t>
            </a:r>
            <a:br>
              <a:rPr lang="en-US" sz="3600" dirty="0" smtClean="0"/>
            </a:br>
            <a:r>
              <a:rPr lang="en-US" sz="3600" dirty="0" smtClean="0"/>
              <a:t> delivery</a:t>
            </a:r>
          </a:p>
          <a:p>
            <a:pPr lvl="1">
              <a:buFont typeface="Courier New" panose="02070309020205020404" pitchFamily="49" charset="0"/>
              <a:buChar char="o"/>
            </a:pPr>
            <a:r>
              <a:rPr lang="en-US" sz="3600" dirty="0" smtClean="0"/>
              <a:t> Other services – nutrition counseling, and evidence-</a:t>
            </a:r>
            <a:br>
              <a:rPr lang="en-US" sz="3600" dirty="0" smtClean="0"/>
            </a:br>
            <a:r>
              <a:rPr lang="en-US" sz="3600" dirty="0" smtClean="0"/>
              <a:t> based programs</a:t>
            </a:r>
            <a:endParaRPr lang="en-US" sz="3600" dirty="0"/>
          </a:p>
          <a:p>
            <a:pPr>
              <a:buFont typeface="Arial" panose="020B0604020202020204" pitchFamily="34" charset="0"/>
              <a:buChar char="•"/>
            </a:pPr>
            <a:r>
              <a:rPr lang="en-US" sz="3600" dirty="0" smtClean="0"/>
              <a:t>Access to the consumer</a:t>
            </a:r>
          </a:p>
          <a:p>
            <a:pPr>
              <a:buFont typeface="Arial" panose="020B0604020202020204" pitchFamily="34" charset="0"/>
              <a:buChar char="•"/>
            </a:pPr>
            <a:r>
              <a:rPr lang="en-US" sz="3600" dirty="0" smtClean="0"/>
              <a:t>Coverage for the entire service area (1 contract)</a:t>
            </a:r>
            <a:endParaRPr lang="en-US" sz="3600" dirty="0"/>
          </a:p>
          <a:p>
            <a:pPr>
              <a:buFont typeface="Arial" panose="020B0604020202020204" pitchFamily="34" charset="0"/>
              <a:buChar char="•"/>
            </a:pPr>
            <a:r>
              <a:rPr lang="en-US" sz="3600" dirty="0"/>
              <a:t>E</a:t>
            </a:r>
            <a:r>
              <a:rPr lang="en-US" sz="3600" dirty="0" smtClean="0"/>
              <a:t>asy </a:t>
            </a:r>
            <a:r>
              <a:rPr lang="en-US" sz="3600" dirty="0"/>
              <a:t>to submit </a:t>
            </a:r>
            <a:r>
              <a:rPr lang="en-US" sz="3600" dirty="0" smtClean="0"/>
              <a:t>referrals for services</a:t>
            </a:r>
          </a:p>
          <a:p>
            <a:pPr>
              <a:buFont typeface="Arial" panose="020B0604020202020204" pitchFamily="34" charset="0"/>
              <a:buChar char="•"/>
            </a:pPr>
            <a:r>
              <a:rPr lang="en-US" sz="3600" dirty="0" smtClean="0"/>
              <a:t>Cost effectiveness</a:t>
            </a:r>
            <a:endParaRPr lang="en-US" sz="3600" dirty="0"/>
          </a:p>
          <a:p>
            <a:pPr>
              <a:buFont typeface="Arial" panose="020B0604020202020204" pitchFamily="34" charset="0"/>
              <a:buChar char="•"/>
            </a:pPr>
            <a:r>
              <a:rPr lang="en-US" sz="3600" dirty="0"/>
              <a:t>M</a:t>
            </a:r>
            <a:r>
              <a:rPr lang="en-US" sz="3600" dirty="0" smtClean="0"/>
              <a:t>eet </a:t>
            </a:r>
            <a:r>
              <a:rPr lang="en-US" sz="3600" dirty="0"/>
              <a:t>quality </a:t>
            </a:r>
            <a:r>
              <a:rPr lang="en-US" sz="3600" dirty="0" smtClean="0"/>
              <a:t>metrics</a:t>
            </a:r>
          </a:p>
          <a:p>
            <a:pPr>
              <a:buFont typeface="Arial" panose="020B0604020202020204" pitchFamily="34" charset="0"/>
              <a:buChar char="•"/>
            </a:pPr>
            <a:r>
              <a:rPr lang="en-US" sz="3600" dirty="0" smtClean="0"/>
              <a:t>Data provided to show improved </a:t>
            </a:r>
            <a:r>
              <a:rPr lang="en-US" sz="3600" dirty="0"/>
              <a:t>outcomes</a:t>
            </a:r>
          </a:p>
          <a:p>
            <a:endParaRPr lang="en-US" dirty="0">
              <a:solidFill>
                <a:srgbClr val="333333"/>
              </a:solidFill>
            </a:endParaRPr>
          </a:p>
        </p:txBody>
      </p:sp>
    </p:spTree>
    <p:extLst>
      <p:ext uri="{BB962C8B-B14F-4D97-AF65-F5344CB8AC3E}">
        <p14:creationId xmlns:p14="http://schemas.microsoft.com/office/powerpoint/2010/main" val="4274162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NRCNA LC March Meeting Template">
  <a:themeElements>
    <a:clrScheme name="NRCNA Colors">
      <a:dk1>
        <a:sysClr val="windowText" lastClr="000000"/>
      </a:dk1>
      <a:lt1>
        <a:sysClr val="window" lastClr="FFFFFF"/>
      </a:lt1>
      <a:dk2>
        <a:srgbClr val="44546A"/>
      </a:dk2>
      <a:lt2>
        <a:srgbClr val="E7E6E6"/>
      </a:lt2>
      <a:accent1>
        <a:srgbClr val="00257A"/>
      </a:accent1>
      <a:accent2>
        <a:srgbClr val="FFA100"/>
      </a:accent2>
      <a:accent3>
        <a:srgbClr val="BED600"/>
      </a:accent3>
      <a:accent4>
        <a:srgbClr val="0089BB"/>
      </a:accent4>
      <a:accent5>
        <a:srgbClr val="00257A"/>
      </a:accent5>
      <a:accent6>
        <a:srgbClr val="BED600"/>
      </a:accent6>
      <a:hlink>
        <a:srgbClr val="FFA100"/>
      </a:hlink>
      <a:folHlink>
        <a:srgbClr val="0089B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CNA LC March Meeting Template" id="{210E0EB6-02DB-45CB-B902-8573711DF06D}" vid="{E23F95AD-0349-4C2B-BB4D-70D685618A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NRCNA LC March Meeting Template</Template>
  <TotalTime>1489</TotalTime>
  <Words>1362</Words>
  <Application>Microsoft Office PowerPoint</Application>
  <PresentationFormat>Widescreen</PresentationFormat>
  <Paragraphs>280</Paragraphs>
  <Slides>40</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ＭＳ Ｐゴシック</vt:lpstr>
      <vt:lpstr>Arial</vt:lpstr>
      <vt:lpstr>Calibri</vt:lpstr>
      <vt:lpstr>Calibri Light</vt:lpstr>
      <vt:lpstr>Candara</vt:lpstr>
      <vt:lpstr>Century Gothic</vt:lpstr>
      <vt:lpstr>Courier New</vt:lpstr>
      <vt:lpstr>Helvetica</vt:lpstr>
      <vt:lpstr>Times New Roman</vt:lpstr>
      <vt:lpstr>Wingdings 2</vt:lpstr>
      <vt:lpstr>NRCNA LC March Meeting Template</vt:lpstr>
      <vt:lpstr>Emerging Opportunities for Community Based Nutrition Services in the Developing Healthcare Environment</vt:lpstr>
      <vt:lpstr>Session Overview</vt:lpstr>
      <vt:lpstr>National Resource Center on Nutrition and Aging</vt:lpstr>
      <vt:lpstr>The Changing Healthcare Market</vt:lpstr>
      <vt:lpstr>The Changing Healthcare Market</vt:lpstr>
      <vt:lpstr>The Changing Healthcare Market</vt:lpstr>
      <vt:lpstr>States with MLTSS - 2015</vt:lpstr>
      <vt:lpstr>The Changing Healthcare Market</vt:lpstr>
      <vt:lpstr>What the Healthcare Payer is Seeking</vt:lpstr>
      <vt:lpstr>Changing Resources for Nutrition Programs Government and Public Funding</vt:lpstr>
      <vt:lpstr>Building Sustainable Resources for Nutrition Programs</vt:lpstr>
      <vt:lpstr>Role of Nutrition Services in Healthcare Market</vt:lpstr>
      <vt:lpstr>The Role of Nutrition Services Building the Bridge</vt:lpstr>
      <vt:lpstr>Something Magical Happens!</vt:lpstr>
      <vt:lpstr>Role of Nutrition Services</vt:lpstr>
      <vt:lpstr>Role of Nutrition Services</vt:lpstr>
      <vt:lpstr>Role of Nutrition Services</vt:lpstr>
      <vt:lpstr>More Than a Meal Pilot Study: All Home-delivered Clients</vt:lpstr>
      <vt:lpstr>More Than a Meal Pilot Study: Daily Home-delivered Clients</vt:lpstr>
      <vt:lpstr>More Than a Meal Pilot Study: Daily Home-delivered Living Alone Clients</vt:lpstr>
      <vt:lpstr> More Than a Meal Pilot Study: Compare Daily to Weekly Delivery</vt:lpstr>
      <vt:lpstr>Advantages for Nutrition Programs</vt:lpstr>
      <vt:lpstr>How to Compete?</vt:lpstr>
      <vt:lpstr>How To Compete?</vt:lpstr>
      <vt:lpstr>How To Compete?</vt:lpstr>
      <vt:lpstr>Learning as a Network</vt:lpstr>
      <vt:lpstr>National Resource Center on Nutrition and Aging </vt:lpstr>
      <vt:lpstr>National Resource Center on Nutrition and Aging </vt:lpstr>
      <vt:lpstr>Learning from Others</vt:lpstr>
      <vt:lpstr>Learning from Others</vt:lpstr>
      <vt:lpstr>Learning Collaborative 2015-2016</vt:lpstr>
      <vt:lpstr>Learning Collaborative 2015-2016</vt:lpstr>
      <vt:lpstr>Ultimate Vision - Nutrition Programs - Part of Care Coordination Plan</vt:lpstr>
      <vt:lpstr>Final Words</vt:lpstr>
      <vt:lpstr>We have to get it right!</vt:lpstr>
      <vt:lpstr>Resources:  www.NutritionandAging.org</vt:lpstr>
      <vt:lpstr>More Resources:</vt:lpstr>
      <vt:lpstr>Even More Resources: </vt:lpstr>
      <vt:lpstr>PowerPoint Presentation</vt:lpstr>
      <vt:lpstr>Contact Info</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Magda Hageman</dc:creator>
  <cp:lastModifiedBy>Lauren Fielder</cp:lastModifiedBy>
  <cp:revision>73</cp:revision>
  <dcterms:created xsi:type="dcterms:W3CDTF">2016-03-04T17:25:10Z</dcterms:created>
  <dcterms:modified xsi:type="dcterms:W3CDTF">2016-03-23T18:57:38Z</dcterms:modified>
</cp:coreProperties>
</file>